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3" r:id="rId2"/>
  </p:sldMasterIdLst>
  <p:notesMasterIdLst>
    <p:notesMasterId r:id="rId17"/>
  </p:notesMasterIdLst>
  <p:handoutMasterIdLst>
    <p:handoutMasterId r:id="rId18"/>
  </p:handoutMasterIdLst>
  <p:sldIdLst>
    <p:sldId id="405" r:id="rId3"/>
    <p:sldId id="349" r:id="rId4"/>
    <p:sldId id="422" r:id="rId5"/>
    <p:sldId id="419" r:id="rId6"/>
    <p:sldId id="408" r:id="rId7"/>
    <p:sldId id="409" r:id="rId8"/>
    <p:sldId id="420" r:id="rId9"/>
    <p:sldId id="418" r:id="rId10"/>
    <p:sldId id="412" r:id="rId11"/>
    <p:sldId id="413" r:id="rId12"/>
    <p:sldId id="414" r:id="rId13"/>
    <p:sldId id="415" r:id="rId14"/>
    <p:sldId id="416" r:id="rId15"/>
    <p:sldId id="318" r:id="rId16"/>
  </p:sldIdLst>
  <p:sldSz cx="9144000" cy="6858000" type="screen4x3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Kwaczyński Marcin" initials="KM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4A49"/>
    <a:srgbClr val="31418D"/>
    <a:srgbClr val="DADADA"/>
    <a:srgbClr val="C7D540"/>
    <a:srgbClr val="7D9DDF"/>
    <a:srgbClr val="547ED5"/>
    <a:srgbClr val="476AB1"/>
    <a:srgbClr val="818FAB"/>
    <a:srgbClr val="4E5F85"/>
    <a:srgbClr val="D1DA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Styl jasny 3 — Ak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Styl jasny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Styl z motywem 1 — Ak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Styl z motywem 1 — Ak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Styl z motywem 1 — Ak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Styl z motywem 1 — Ak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Styl z motywem 1 — Ak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Styl z motywem 2 — Ak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Styl z motywem 2 — Ak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Styl z motywem 2 — Ak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Styl z motywem 2 — Ak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Styl z motywem 2 — Ak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Styl z motywem 2 — Ak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2C8C85-51F0-491E-9774-3900AFEF0FD7}" styleName="Styl jasny 2 — Ak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Styl jasny 2 — Ak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Styl jasny 2 — Ak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Styl jasny 2 — Ak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Styl jasny 2 — Ak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AF606853-7671-496A-8E4F-DF71F8EC918B}" styleName="Styl ciemny 1 — Ak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Styl ciemny 1 — Ak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Styl ciemny 1 — Ak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Styl ciemny 1 — Ak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Styl ciemny 1 — Ak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Styl ciemny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Styl ciemny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Styl ciemny 2 - Akcent 1/Ak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Styl ciemny 2 - Akcent 3/Ak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Styl ciemny 2 - Akcent 5/Ak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Styl pośredni 3 — Ak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Styl pośredni 1 — Ak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012ECD-51FC-41F1-AA8D-1B2483CD663E}" styleName="Styl jasny 2 — Ak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0A1B5D5-9B99-4C35-A422-299274C87663}" styleName="Styl pośredni 1 — Ak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14"/>
    <p:restoredTop sz="94652"/>
  </p:normalViewPr>
  <p:slideViewPr>
    <p:cSldViewPr snapToGrid="0" snapToObjects="1">
      <p:cViewPr varScale="1">
        <p:scale>
          <a:sx n="75" d="100"/>
          <a:sy n="75" d="100"/>
        </p:scale>
        <p:origin x="1002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38" d="100"/>
          <a:sy n="138" d="100"/>
        </p:scale>
        <p:origin x="346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l-PL" smtClean="0"/>
              <a:t>UKE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1ED03F-63C5-8E49-870A-FE9A726211AC}" type="datetimeFigureOut">
              <a:rPr lang="pl-PL" smtClean="0"/>
              <a:t>26.06.2019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D557A3-07E5-DB49-8110-10D0CD30436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0941188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l-PL" smtClean="0"/>
              <a:t>UKE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A9218A-4810-F544-9925-BF34FEF4644A}" type="datetimeFigureOut">
              <a:rPr lang="pl-PL" smtClean="0"/>
              <a:t>26.06.2019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7BE043-904F-B345-9B2E-C9F7047A84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1350841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sz="1300" dirty="0"/>
              <a:t>Jakość danych i ich szczegółowość ma decydujący wpływ na możliwość analiz zjawisk. </a:t>
            </a:r>
          </a:p>
          <a:p>
            <a:r>
              <a:rPr lang="pl-PL" sz="1300" dirty="0"/>
              <a:t>Spójrzmy na Polskę na poziomie województw i dostępność sieci o przepustowości powyżej 30Mb/s</a:t>
            </a:r>
          </a:p>
          <a:p>
            <a:r>
              <a:rPr lang="pl-PL" sz="1300" dirty="0"/>
              <a:t>KLICK</a:t>
            </a:r>
          </a:p>
          <a:p>
            <a:r>
              <a:rPr lang="pl-PL" sz="1300" dirty="0"/>
              <a:t>Województwo mazowieckie nie jest jednak jednorodne a duża dostępność szybkiego Internetu charakteryzuje właściwie wyłącznie obszary zabudowy miejskiej.</a:t>
            </a:r>
          </a:p>
          <a:p>
            <a:r>
              <a:rPr lang="pl-PL" sz="1300" dirty="0"/>
              <a:t>Powiaty podwarszawskie z uwagi na charakter ich zabudowy wychodzą w porównaniu  znacznie lepiej niż powiaty bardziej oddalone,</a:t>
            </a:r>
          </a:p>
          <a:p>
            <a:r>
              <a:rPr lang="pl-PL" sz="1300" dirty="0"/>
              <a:t>Zobaczmy jeden z takich powiatów</a:t>
            </a:r>
          </a:p>
          <a:p>
            <a:r>
              <a:rPr lang="pl-PL" sz="1300" dirty="0"/>
              <a:t>KLICK</a:t>
            </a:r>
          </a:p>
          <a:p>
            <a:r>
              <a:rPr lang="pl-PL" sz="1300" dirty="0"/>
              <a:t>W powiecie </a:t>
            </a:r>
            <a:r>
              <a:rPr lang="pl-PL" sz="1300" dirty="0" err="1"/>
              <a:t>Piaseczyskim</a:t>
            </a:r>
            <a:r>
              <a:rPr lang="pl-PL" sz="1300" dirty="0"/>
              <a:t> średnią w górę ciągnie gmina Piaseczno</a:t>
            </a:r>
          </a:p>
          <a:p>
            <a:r>
              <a:rPr lang="pl-PL" sz="1300" dirty="0"/>
              <a:t>KLICK</a:t>
            </a:r>
          </a:p>
          <a:p>
            <a:r>
              <a:rPr lang="pl-PL" sz="1300" dirty="0"/>
              <a:t>Mapa prezentuje Gminę w podziale na Rejony spisowe. </a:t>
            </a:r>
          </a:p>
          <a:p>
            <a:r>
              <a:rPr lang="pl-PL" sz="1300" dirty="0"/>
              <a:t>Choć wydaje się, że na wszystkich obszarach zurbanizowanych występuje wysoka dostępność szybkiego Internetu.</a:t>
            </a:r>
          </a:p>
          <a:p>
            <a:r>
              <a:rPr lang="pl-PL" sz="1300" dirty="0"/>
              <a:t>KLICK</a:t>
            </a:r>
          </a:p>
          <a:p>
            <a:r>
              <a:rPr lang="pl-PL" sz="1300" dirty="0"/>
              <a:t>To po przejściu o poziom niżej do obwodów spisowych widać, że sytuacja nie jest aż tak jednorodna.</a:t>
            </a:r>
          </a:p>
          <a:p>
            <a:r>
              <a:rPr lang="pl-PL" sz="1300" dirty="0"/>
              <a:t>KLICK</a:t>
            </a:r>
          </a:p>
          <a:p>
            <a:r>
              <a:rPr lang="pl-PL" sz="1300" dirty="0"/>
              <a:t>Dla kilku wybranych obwodów spisowych z przeciętnymi wynikami dostępności 30 </a:t>
            </a:r>
            <a:r>
              <a:rPr lang="pl-PL" sz="1300" dirty="0" err="1"/>
              <a:t>Mb</a:t>
            </a:r>
            <a:r>
              <a:rPr lang="pl-PL" sz="1300" dirty="0"/>
              <a:t>/s przedstawiamy sytuację </a:t>
            </a:r>
            <a:r>
              <a:rPr lang="pl-PL" sz="1300" dirty="0" err="1"/>
              <a:t>szczegółówą</a:t>
            </a:r>
            <a:r>
              <a:rPr lang="pl-PL" sz="1300" dirty="0"/>
              <a:t> na poziomie punktów adresowych. </a:t>
            </a:r>
          </a:p>
          <a:p>
            <a:r>
              <a:rPr lang="pl-PL" sz="1300" dirty="0"/>
              <a:t>KLICK </a:t>
            </a:r>
            <a:r>
              <a:rPr lang="pl-PL" sz="1300" dirty="0" err="1"/>
              <a:t>KLICK</a:t>
            </a:r>
            <a:endParaRPr lang="pl-PL" sz="1300" dirty="0"/>
          </a:p>
          <a:p>
            <a:r>
              <a:rPr lang="pl-PL" sz="1300" dirty="0"/>
              <a:t>Tutaj Państwo widzicie wszystkie punkty adresowe w których znajdują się lokale mieszkalne dla wybranych obwodów.</a:t>
            </a:r>
          </a:p>
          <a:p>
            <a:r>
              <a:rPr lang="pl-PL" sz="1300" dirty="0"/>
              <a:t>Klick</a:t>
            </a:r>
          </a:p>
          <a:p>
            <a:r>
              <a:rPr lang="pl-PL" sz="1300" dirty="0"/>
              <a:t>Kolor biały reprezentuje punkty adresowe w których przedsiębiorcy zadeklarowali dostępność usług na poziomie co najmniej 30 </a:t>
            </a:r>
            <a:r>
              <a:rPr lang="pl-PL" sz="1300" dirty="0" err="1"/>
              <a:t>Mb</a:t>
            </a:r>
            <a:r>
              <a:rPr lang="pl-PL" sz="1300" dirty="0"/>
              <a:t>/s. Można zauważyć, że istnieją wyraźne różnice w </a:t>
            </a:r>
            <a:r>
              <a:rPr lang="pl-PL" sz="1300" dirty="0" err="1"/>
              <a:t>dostepności</a:t>
            </a:r>
            <a:r>
              <a:rPr lang="pl-PL" sz="1300" dirty="0"/>
              <a:t> usług wewnątrz obszarów o wysokiej dostępności usług (lewy górny róg) i w obszarach o niskiej dostępności usług </a:t>
            </a:r>
            <a:r>
              <a:rPr lang="pl-PL" sz="1300" dirty="0" err="1"/>
              <a:t>wystepuja</a:t>
            </a:r>
            <a:r>
              <a:rPr lang="pl-PL" sz="1300" dirty="0"/>
              <a:t> duże jednolite obszary w których usługi są dostępne (</a:t>
            </a:r>
            <a:r>
              <a:rPr lang="pl-PL" sz="1300" dirty="0" err="1"/>
              <a:t>srodek</a:t>
            </a:r>
            <a:r>
              <a:rPr lang="pl-PL" sz="1300" dirty="0"/>
              <a:t> na prawo od drogi).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63231-9146-4CF6-BA2B-B1BC04C786BC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4397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pl-PL" smtClean="0">
                <a:solidFill>
                  <a:prstClr val="black"/>
                </a:solidFill>
              </a:rPr>
              <a:t>UKE</a:t>
            </a:r>
            <a:endParaRPr lang="pl-PL">
              <a:solidFill>
                <a:prstClr val="black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7BE043-904F-B345-9B2E-C9F7047A84C0}" type="slidenum">
              <a:rPr lang="pl-PL" smtClean="0">
                <a:solidFill>
                  <a:prstClr val="black"/>
                </a:solidFill>
              </a:rPr>
              <a:pPr/>
              <a:t>7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551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ona tytułowa ze zdjęc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Tekstowe 10"/>
          <p:cNvSpPr txBox="1"/>
          <p:nvPr userDrawn="1"/>
        </p:nvSpPr>
        <p:spPr>
          <a:xfrm>
            <a:off x="0" y="5476012"/>
            <a:ext cx="4804475" cy="307777"/>
          </a:xfrm>
          <a:prstGeom prst="rect">
            <a:avLst/>
          </a:prstGeom>
          <a:noFill/>
        </p:spPr>
        <p:txBody>
          <a:bodyPr wrap="square" lIns="1800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400" baseline="0" dirty="0" smtClean="0">
                <a:solidFill>
                  <a:srgbClr val="4A4A49"/>
                </a:solidFill>
              </a:rPr>
              <a:t>                     </a:t>
            </a:r>
            <a:r>
              <a:rPr lang="pl-PL" sz="1400" dirty="0" smtClean="0">
                <a:solidFill>
                  <a:srgbClr val="4A4A49"/>
                </a:solidFill>
              </a:rPr>
              <a:t>Warszawa, 26</a:t>
            </a:r>
            <a:r>
              <a:rPr lang="pl-PL" sz="1400" baseline="0" dirty="0" smtClean="0">
                <a:solidFill>
                  <a:srgbClr val="4A4A49"/>
                </a:solidFill>
              </a:rPr>
              <a:t> czerwca 2019</a:t>
            </a:r>
            <a:endParaRPr lang="pl-PL" sz="1400" dirty="0">
              <a:solidFill>
                <a:srgbClr val="4A4A49"/>
              </a:solidFill>
            </a:endParaRPr>
          </a:p>
        </p:txBody>
      </p:sp>
      <p:sp>
        <p:nvSpPr>
          <p:cNvPr id="8" name="Tytuł 8"/>
          <p:cNvSpPr>
            <a:spLocks noGrp="1"/>
          </p:cNvSpPr>
          <p:nvPr>
            <p:ph type="title" hasCustomPrompt="1"/>
          </p:nvPr>
        </p:nvSpPr>
        <p:spPr>
          <a:xfrm>
            <a:off x="0" y="2153117"/>
            <a:ext cx="9144000" cy="2929246"/>
          </a:xfrm>
          <a:noFill/>
        </p:spPr>
        <p:txBody>
          <a:bodyPr vert="horz" lIns="792000" tIns="180000" rIns="180000" bIns="180000" rtlCol="0" anchor="t" anchorCtr="0">
            <a:noAutofit/>
          </a:bodyPr>
          <a:lstStyle>
            <a:lvl1pPr>
              <a:defRPr lang="pl-PL" sz="4000" b="0" dirty="0">
                <a:solidFill>
                  <a:srgbClr val="31418D"/>
                </a:solidFill>
              </a:defRPr>
            </a:lvl1pPr>
          </a:lstStyle>
          <a:p>
            <a:pPr lvl="0"/>
            <a:r>
              <a:rPr lang="pl-PL" dirty="0" smtClean="0"/>
              <a:t>Tytuł prezentacji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325" y="404429"/>
            <a:ext cx="832748" cy="339479"/>
          </a:xfrm>
          <a:prstGeom prst="rect">
            <a:avLst/>
          </a:prstGeom>
        </p:spPr>
      </p:pic>
      <p:sp>
        <p:nvSpPr>
          <p:cNvPr id="6" name="PoleTekstowe 7"/>
          <p:cNvSpPr txBox="1"/>
          <p:nvPr userDrawn="1"/>
        </p:nvSpPr>
        <p:spPr>
          <a:xfrm>
            <a:off x="1332845" y="328124"/>
            <a:ext cx="6251214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300" spc="10" dirty="0" smtClean="0">
                <a:solidFill>
                  <a:srgbClr val="4A4A49"/>
                </a:solidFill>
              </a:rPr>
              <a:t>Urząd Komunikacji</a:t>
            </a:r>
            <a:r>
              <a:rPr lang="pl-PL" sz="1300" spc="10" baseline="0" dirty="0" smtClean="0">
                <a:solidFill>
                  <a:srgbClr val="4A4A49"/>
                </a:solidFill>
              </a:rPr>
              <a:t> Elektronicznej</a:t>
            </a:r>
          </a:p>
          <a:p>
            <a:pPr algn="r">
              <a:lnSpc>
                <a:spcPct val="150000"/>
              </a:lnSpc>
            </a:pPr>
            <a:r>
              <a:rPr lang="pl-PL" sz="900" spc="10" baseline="0" dirty="0" smtClean="0">
                <a:solidFill>
                  <a:srgbClr val="4A4A49"/>
                </a:solidFill>
              </a:rPr>
              <a:t>Departament Strategii i Analiz</a:t>
            </a:r>
            <a:endParaRPr lang="pl-PL" sz="900" spc="10" baseline="0" dirty="0">
              <a:solidFill>
                <a:srgbClr val="4A4A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777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baz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1418D"/>
                </a:solidFill>
              </a:defRPr>
            </a:lvl1pPr>
          </a:lstStyle>
          <a:p>
            <a:r>
              <a:rPr lang="pl-PL" dirty="0" smtClean="0"/>
              <a:t>Kliknij, aby </a:t>
            </a:r>
            <a:r>
              <a:rPr lang="pl-PL" dirty="0" err="1" smtClean="0"/>
              <a:t>edyt</a:t>
            </a:r>
            <a:r>
              <a:rPr lang="pl-PL" dirty="0" smtClean="0"/>
              <a:t>. styl wz. tyt.</a:t>
            </a:r>
            <a:endParaRPr lang="pl-PL" dirty="0"/>
          </a:p>
        </p:txBody>
      </p:sp>
      <p:sp>
        <p:nvSpPr>
          <p:cNvPr id="6" name="Prostokąt 5"/>
          <p:cNvSpPr/>
          <p:nvPr userDrawn="1"/>
        </p:nvSpPr>
        <p:spPr>
          <a:xfrm>
            <a:off x="623236" y="6768000"/>
            <a:ext cx="7896187" cy="90000"/>
          </a:xfrm>
          <a:prstGeom prst="rect">
            <a:avLst/>
          </a:prstGeom>
          <a:solidFill>
            <a:srgbClr val="C7D5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  </a:t>
            </a:r>
            <a:endParaRPr lang="pl-PL" dirty="0"/>
          </a:p>
        </p:txBody>
      </p:sp>
      <p:sp>
        <p:nvSpPr>
          <p:cNvPr id="8" name="Symbol zastępczy zawartości 3"/>
          <p:cNvSpPr>
            <a:spLocks noGrp="1"/>
          </p:cNvSpPr>
          <p:nvPr>
            <p:ph sz="half" idx="2"/>
          </p:nvPr>
        </p:nvSpPr>
        <p:spPr>
          <a:xfrm>
            <a:off x="628651" y="1917469"/>
            <a:ext cx="7886700" cy="4204609"/>
          </a:xfrm>
        </p:spPr>
        <p:txBody>
          <a:bodyPr/>
          <a:lstStyle>
            <a:lvl1pPr>
              <a:defRPr>
                <a:solidFill>
                  <a:srgbClr val="4A4A49"/>
                </a:solidFill>
              </a:defRPr>
            </a:lvl1pPr>
          </a:lstStyle>
          <a:p>
            <a:pPr lvl="0"/>
            <a:endParaRPr lang="pl-PL" dirty="0" smtClean="0"/>
          </a:p>
        </p:txBody>
      </p:sp>
      <p:sp>
        <p:nvSpPr>
          <p:cNvPr id="7" name="PoleTekstowe 6"/>
          <p:cNvSpPr txBox="1"/>
          <p:nvPr userDrawn="1"/>
        </p:nvSpPr>
        <p:spPr>
          <a:xfrm>
            <a:off x="536575" y="6271247"/>
            <a:ext cx="14325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 smtClean="0">
                <a:solidFill>
                  <a:srgbClr val="929292"/>
                </a:solidFill>
              </a:rPr>
              <a:t>Źródło: UKE</a:t>
            </a:r>
            <a:endParaRPr lang="pl-PL" sz="800" dirty="0">
              <a:solidFill>
                <a:srgbClr val="929292"/>
              </a:solidFill>
            </a:endParaRPr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325" y="404429"/>
            <a:ext cx="832748" cy="339479"/>
          </a:xfrm>
          <a:prstGeom prst="rect">
            <a:avLst/>
          </a:prstGeom>
        </p:spPr>
      </p:pic>
      <p:sp>
        <p:nvSpPr>
          <p:cNvPr id="11" name="PoleTekstowe 7"/>
          <p:cNvSpPr txBox="1"/>
          <p:nvPr userDrawn="1"/>
        </p:nvSpPr>
        <p:spPr>
          <a:xfrm>
            <a:off x="1332845" y="328124"/>
            <a:ext cx="6251214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300" spc="10" dirty="0" smtClean="0">
                <a:solidFill>
                  <a:srgbClr val="4A4A49"/>
                </a:solidFill>
              </a:rPr>
              <a:t>Urząd Komunikacji</a:t>
            </a:r>
            <a:r>
              <a:rPr lang="pl-PL" sz="1300" spc="10" baseline="0" dirty="0" smtClean="0">
                <a:solidFill>
                  <a:srgbClr val="4A4A49"/>
                </a:solidFill>
              </a:rPr>
              <a:t> Elektronicznej</a:t>
            </a:r>
          </a:p>
          <a:p>
            <a:pPr algn="r">
              <a:lnSpc>
                <a:spcPct val="150000"/>
              </a:lnSpc>
            </a:pPr>
            <a:r>
              <a:rPr lang="pl-PL" sz="900" spc="10" baseline="0" dirty="0" smtClean="0">
                <a:solidFill>
                  <a:srgbClr val="4A4A49"/>
                </a:solidFill>
              </a:rPr>
              <a:t>Departament Strategii i Analiz</a:t>
            </a:r>
            <a:endParaRPr lang="pl-PL" sz="900" spc="10" baseline="0" dirty="0">
              <a:solidFill>
                <a:srgbClr val="4A4A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055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eTekstowe 11"/>
          <p:cNvSpPr txBox="1"/>
          <p:nvPr userDrawn="1"/>
        </p:nvSpPr>
        <p:spPr>
          <a:xfrm>
            <a:off x="2340000" y="4692699"/>
            <a:ext cx="6804000" cy="939809"/>
          </a:xfrm>
          <a:prstGeom prst="rect">
            <a:avLst/>
          </a:prstGeom>
          <a:noFill/>
        </p:spPr>
        <p:txBody>
          <a:bodyPr wrap="square" lIns="0" tIns="0" rIns="792000" bIns="46800" rtlCol="0">
            <a:spAutoFit/>
          </a:bodyPr>
          <a:lstStyle/>
          <a:p>
            <a:pPr algn="r"/>
            <a:r>
              <a:rPr lang="pl-PL" sz="4000" dirty="0" err="1" smtClean="0">
                <a:solidFill>
                  <a:srgbClr val="C7D540"/>
                </a:solidFill>
              </a:rPr>
              <a:t>www.uke.gov.pl</a:t>
            </a:r>
            <a:endParaRPr lang="pl-PL" sz="4000" dirty="0">
              <a:solidFill>
                <a:srgbClr val="C7D540"/>
              </a:solidFill>
            </a:endParaRPr>
          </a:p>
          <a:p>
            <a:endParaRPr lang="pl-PL" dirty="0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ona tytułowa ze zdjęc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325" y="404429"/>
            <a:ext cx="832748" cy="339479"/>
          </a:xfrm>
          <a:prstGeom prst="rect">
            <a:avLst/>
          </a:prstGeom>
        </p:spPr>
      </p:pic>
      <p:sp>
        <p:nvSpPr>
          <p:cNvPr id="8" name="PoleTekstowe 7"/>
          <p:cNvSpPr txBox="1"/>
          <p:nvPr userDrawn="1"/>
        </p:nvSpPr>
        <p:spPr>
          <a:xfrm>
            <a:off x="1332845" y="328124"/>
            <a:ext cx="6251214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300" spc="10" dirty="0" smtClean="0">
                <a:solidFill>
                  <a:srgbClr val="4A4A49"/>
                </a:solidFill>
              </a:rPr>
              <a:t>Urząd Komunikacji</a:t>
            </a:r>
            <a:r>
              <a:rPr lang="pl-PL" sz="1300" spc="10" baseline="0" dirty="0" smtClean="0">
                <a:solidFill>
                  <a:srgbClr val="4A4A49"/>
                </a:solidFill>
              </a:rPr>
              <a:t> Elektronicznej</a:t>
            </a:r>
          </a:p>
          <a:p>
            <a:pPr algn="r">
              <a:lnSpc>
                <a:spcPct val="150000"/>
              </a:lnSpc>
            </a:pPr>
            <a:r>
              <a:rPr lang="pl-PL" sz="900" spc="10" baseline="0" dirty="0" smtClean="0">
                <a:solidFill>
                  <a:srgbClr val="4A4A49"/>
                </a:solidFill>
              </a:rPr>
              <a:t>Departament Strategii i Analiz</a:t>
            </a:r>
            <a:endParaRPr lang="pl-PL" sz="900" spc="10" baseline="0" dirty="0">
              <a:solidFill>
                <a:srgbClr val="4A4A49"/>
              </a:solidFill>
            </a:endParaRPr>
          </a:p>
        </p:txBody>
      </p:sp>
      <p:sp>
        <p:nvSpPr>
          <p:cNvPr id="9" name="Tytuł 8"/>
          <p:cNvSpPr>
            <a:spLocks noGrp="1"/>
          </p:cNvSpPr>
          <p:nvPr>
            <p:ph type="title" hasCustomPrompt="1"/>
          </p:nvPr>
        </p:nvSpPr>
        <p:spPr>
          <a:xfrm>
            <a:off x="0" y="2153117"/>
            <a:ext cx="9144000" cy="2929246"/>
          </a:xfrm>
          <a:noFill/>
        </p:spPr>
        <p:txBody>
          <a:bodyPr vert="horz" lIns="792000" tIns="180000" rIns="180000" bIns="180000" rtlCol="0" anchor="t" anchorCtr="0">
            <a:noAutofit/>
          </a:bodyPr>
          <a:lstStyle>
            <a:lvl1pPr>
              <a:defRPr lang="pl-PL" sz="4000" b="0" dirty="0">
                <a:solidFill>
                  <a:srgbClr val="31418D"/>
                </a:solidFill>
              </a:defRPr>
            </a:lvl1pPr>
          </a:lstStyle>
          <a:p>
            <a:pPr lvl="0"/>
            <a:r>
              <a:rPr lang="pl-PL" dirty="0" smtClean="0"/>
              <a:t>Tytuł prezentacji</a:t>
            </a:r>
            <a:endParaRPr lang="pl-PL" dirty="0"/>
          </a:p>
        </p:txBody>
      </p:sp>
      <p:sp>
        <p:nvSpPr>
          <p:cNvPr id="10" name="PoleTekstowe 9"/>
          <p:cNvSpPr txBox="1"/>
          <p:nvPr userDrawn="1"/>
        </p:nvSpPr>
        <p:spPr>
          <a:xfrm>
            <a:off x="0" y="5476012"/>
            <a:ext cx="4804475" cy="523220"/>
          </a:xfrm>
          <a:prstGeom prst="rect">
            <a:avLst/>
          </a:prstGeom>
          <a:noFill/>
        </p:spPr>
        <p:txBody>
          <a:bodyPr wrap="square" lIns="1800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400" baseline="0" dirty="0" smtClean="0">
                <a:solidFill>
                  <a:srgbClr val="4A4A49"/>
                </a:solidFill>
              </a:rPr>
              <a:t>                    </a:t>
            </a:r>
            <a:r>
              <a:rPr lang="pl-PL" sz="1400" dirty="0" smtClean="0">
                <a:solidFill>
                  <a:srgbClr val="4A4A49"/>
                </a:solidFill>
              </a:rPr>
              <a:t>Warszawa, 18</a:t>
            </a:r>
            <a:r>
              <a:rPr lang="pl-PL" sz="1400" baseline="0" dirty="0" smtClean="0">
                <a:solidFill>
                  <a:srgbClr val="4A4A49"/>
                </a:solidFill>
              </a:rPr>
              <a:t> maja 2018 </a:t>
            </a:r>
            <a:r>
              <a:rPr lang="pl-PL" sz="1400" dirty="0" smtClean="0">
                <a:solidFill>
                  <a:srgbClr val="4A4A49"/>
                </a:solidFill>
              </a:rPr>
              <a:t> </a:t>
            </a:r>
          </a:p>
          <a:p>
            <a:endParaRPr lang="pl-PL" sz="1400" dirty="0">
              <a:solidFill>
                <a:srgbClr val="4A4A49"/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baz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1418D"/>
                </a:solidFill>
              </a:defRPr>
            </a:lvl1pPr>
          </a:lstStyle>
          <a:p>
            <a:r>
              <a:rPr lang="pl-PL" dirty="0" smtClean="0"/>
              <a:t>Kliknij, aby </a:t>
            </a:r>
            <a:r>
              <a:rPr lang="pl-PL" dirty="0" err="1" smtClean="0"/>
              <a:t>edyt</a:t>
            </a:r>
            <a:r>
              <a:rPr lang="pl-PL" dirty="0" smtClean="0"/>
              <a:t>. styl wz. tyt.</a:t>
            </a:r>
            <a:endParaRPr lang="pl-PL" dirty="0"/>
          </a:p>
        </p:txBody>
      </p:sp>
      <p:sp>
        <p:nvSpPr>
          <p:cNvPr id="6" name="Prostokąt 5"/>
          <p:cNvSpPr/>
          <p:nvPr userDrawn="1"/>
        </p:nvSpPr>
        <p:spPr>
          <a:xfrm>
            <a:off x="623236" y="6768000"/>
            <a:ext cx="7896187" cy="90000"/>
          </a:xfrm>
          <a:prstGeom prst="rect">
            <a:avLst/>
          </a:prstGeom>
          <a:solidFill>
            <a:srgbClr val="C7D5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  </a:t>
            </a:r>
            <a:endParaRPr lang="pl-PL" dirty="0"/>
          </a:p>
        </p:txBody>
      </p:sp>
      <p:sp>
        <p:nvSpPr>
          <p:cNvPr id="8" name="Symbol zastępczy zawartości 3"/>
          <p:cNvSpPr>
            <a:spLocks noGrp="1"/>
          </p:cNvSpPr>
          <p:nvPr>
            <p:ph sz="half" idx="2"/>
          </p:nvPr>
        </p:nvSpPr>
        <p:spPr>
          <a:xfrm>
            <a:off x="628651" y="1917469"/>
            <a:ext cx="7886700" cy="4204609"/>
          </a:xfrm>
        </p:spPr>
        <p:txBody>
          <a:bodyPr/>
          <a:lstStyle>
            <a:lvl1pPr>
              <a:defRPr>
                <a:solidFill>
                  <a:srgbClr val="4A4A49"/>
                </a:solidFill>
              </a:defRPr>
            </a:lvl1pPr>
          </a:lstStyle>
          <a:p>
            <a:pPr lvl="0"/>
            <a:endParaRPr lang="pl-PL" dirty="0" smtClean="0"/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325" y="404429"/>
            <a:ext cx="832748" cy="339479"/>
          </a:xfrm>
          <a:prstGeom prst="rect">
            <a:avLst/>
          </a:prstGeom>
        </p:spPr>
      </p:pic>
      <p:sp>
        <p:nvSpPr>
          <p:cNvPr id="10" name="PoleTekstowe 9"/>
          <p:cNvSpPr txBox="1"/>
          <p:nvPr userDrawn="1"/>
        </p:nvSpPr>
        <p:spPr>
          <a:xfrm>
            <a:off x="1332845" y="328124"/>
            <a:ext cx="6251214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300" spc="10" dirty="0" smtClean="0">
                <a:solidFill>
                  <a:srgbClr val="4A4A49"/>
                </a:solidFill>
              </a:rPr>
              <a:t>Urząd Komunikacji</a:t>
            </a:r>
            <a:r>
              <a:rPr lang="pl-PL" sz="1300" spc="10" baseline="0" dirty="0" smtClean="0">
                <a:solidFill>
                  <a:srgbClr val="4A4A49"/>
                </a:solidFill>
              </a:rPr>
              <a:t> Elektronicznej</a:t>
            </a:r>
          </a:p>
          <a:p>
            <a:pPr algn="r">
              <a:lnSpc>
                <a:spcPct val="150000"/>
              </a:lnSpc>
            </a:pPr>
            <a:r>
              <a:rPr lang="pl-PL" sz="900" spc="10" baseline="0" dirty="0" smtClean="0">
                <a:solidFill>
                  <a:srgbClr val="4A4A49"/>
                </a:solidFill>
              </a:rPr>
              <a:t>Departament Strategii i Analiz Rynku Telekomunikacyjnego</a:t>
            </a:r>
            <a:endParaRPr lang="pl-PL" sz="900" spc="10" baseline="0" dirty="0">
              <a:solidFill>
                <a:srgbClr val="4A4A49"/>
              </a:solidFill>
            </a:endParaRPr>
          </a:p>
        </p:txBody>
      </p:sp>
      <p:sp>
        <p:nvSpPr>
          <p:cNvPr id="11" name="PoleTekstowe 10"/>
          <p:cNvSpPr txBox="1"/>
          <p:nvPr userDrawn="1"/>
        </p:nvSpPr>
        <p:spPr>
          <a:xfrm>
            <a:off x="536575" y="6271247"/>
            <a:ext cx="14325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 smtClean="0">
                <a:solidFill>
                  <a:srgbClr val="929292"/>
                </a:solidFill>
              </a:rPr>
              <a:t>Źródło: UKE</a:t>
            </a:r>
            <a:endParaRPr lang="pl-PL" sz="800" dirty="0">
              <a:solidFill>
                <a:srgbClr val="929292"/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Tekstowe 10"/>
          <p:cNvSpPr txBox="1"/>
          <p:nvPr userDrawn="1"/>
        </p:nvSpPr>
        <p:spPr>
          <a:xfrm>
            <a:off x="2340000" y="4692699"/>
            <a:ext cx="6804000" cy="939809"/>
          </a:xfrm>
          <a:prstGeom prst="rect">
            <a:avLst/>
          </a:prstGeom>
          <a:noFill/>
        </p:spPr>
        <p:txBody>
          <a:bodyPr wrap="square" lIns="0" tIns="0" rIns="792000" bIns="46800" rtlCol="0">
            <a:spAutoFit/>
          </a:bodyPr>
          <a:lstStyle/>
          <a:p>
            <a:pPr algn="r"/>
            <a:r>
              <a:rPr lang="pl-PL" sz="4000" dirty="0" err="1" smtClean="0">
                <a:solidFill>
                  <a:srgbClr val="C7D540"/>
                </a:solidFill>
              </a:rPr>
              <a:t>www.uke.gov.pl</a:t>
            </a:r>
            <a:endParaRPr lang="pl-PL" sz="4000" dirty="0">
              <a:solidFill>
                <a:srgbClr val="C7D540"/>
              </a:solidFill>
            </a:endParaRPr>
          </a:p>
          <a:p>
            <a:endParaRPr lang="pl-PL" dirty="0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28650" y="891614"/>
            <a:ext cx="7886700" cy="844318"/>
          </a:xfrm>
          <a:prstGeom prst="rect">
            <a:avLst/>
          </a:prstGeom>
          <a:noFill/>
        </p:spPr>
        <p:txBody>
          <a:bodyPr vert="horz" lIns="0" tIns="180000" rIns="91440" bIns="180000" rtlCol="0" anchor="t" anchorCtr="0">
            <a:noAutofit/>
          </a:bodyPr>
          <a:lstStyle/>
          <a:p>
            <a:r>
              <a:rPr lang="pl-PL" dirty="0" smtClean="0"/>
              <a:t>LOREM IPSUM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8650" y="1923941"/>
            <a:ext cx="7886700" cy="4198137"/>
          </a:xfrm>
          <a:prstGeom prst="rect">
            <a:avLst/>
          </a:prstGeom>
        </p:spPr>
        <p:txBody>
          <a:bodyPr vert="horz" lIns="0" tIns="180000" rIns="180000" bIns="180000" rtlCol="0">
            <a:normAutofit/>
          </a:bodyPr>
          <a:lstStyle/>
          <a:p>
            <a:pPr lvl="0"/>
            <a:r>
              <a:rPr lang="pl-PL" dirty="0" err="1" smtClean="0"/>
              <a:t>Lorem</a:t>
            </a:r>
            <a:r>
              <a:rPr lang="pl-PL" dirty="0" smtClean="0"/>
              <a:t> </a:t>
            </a:r>
            <a:r>
              <a:rPr lang="pl-PL" dirty="0" err="1" smtClean="0"/>
              <a:t>ipsum</a:t>
            </a:r>
            <a:endParaRPr lang="pl-PL" dirty="0"/>
          </a:p>
        </p:txBody>
      </p:sp>
      <p:sp>
        <p:nvSpPr>
          <p:cNvPr id="22" name="Prostokąt 21"/>
          <p:cNvSpPr/>
          <p:nvPr userDrawn="1"/>
        </p:nvSpPr>
        <p:spPr>
          <a:xfrm>
            <a:off x="623236" y="6768000"/>
            <a:ext cx="7896187" cy="90000"/>
          </a:xfrm>
          <a:prstGeom prst="rect">
            <a:avLst/>
          </a:prstGeom>
          <a:solidFill>
            <a:srgbClr val="C7D5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 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7868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8" r:id="rId2"/>
    <p:sldLayoutId id="2147483663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pl-PL" sz="2400" b="1" i="0" kern="1200" baseline="0" dirty="0" smtClean="0">
          <a:solidFill>
            <a:srgbClr val="31418D"/>
          </a:solidFill>
          <a:latin typeface="Calibri" charset="0"/>
          <a:ea typeface="Calibri" charset="0"/>
          <a:cs typeface="Calibri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Tx/>
        <a:buNone/>
        <a:defRPr sz="1200" kern="1200">
          <a:solidFill>
            <a:srgbClr val="4A4A49"/>
          </a:solidFill>
          <a:latin typeface="+mn-lt"/>
          <a:ea typeface="Helvetica" charset="0"/>
          <a:cs typeface="Helvetica" charset="0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400" kern="1200">
          <a:solidFill>
            <a:schemeClr val="accent6"/>
          </a:solidFill>
          <a:latin typeface="Helvetica" charset="0"/>
          <a:ea typeface="Helvetica" charset="0"/>
          <a:cs typeface="Helvetica" charset="0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100" kern="1200">
          <a:solidFill>
            <a:schemeClr val="accent6"/>
          </a:solidFill>
          <a:latin typeface="Helvetica" charset="0"/>
          <a:ea typeface="Helvetica" charset="0"/>
          <a:cs typeface="Helvetica" charset="0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100" kern="1200">
          <a:solidFill>
            <a:schemeClr val="accent6"/>
          </a:solidFill>
          <a:latin typeface="Helvetica" charset="0"/>
          <a:ea typeface="Helvetica" charset="0"/>
          <a:cs typeface="Helvetica" charset="0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100" kern="1200">
          <a:solidFill>
            <a:schemeClr val="accent6"/>
          </a:solidFill>
          <a:latin typeface="Helvetica" charset="0"/>
          <a:ea typeface="Helvetica" charset="0"/>
          <a:cs typeface="Helvetica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28650" y="891614"/>
            <a:ext cx="7886700" cy="844318"/>
          </a:xfrm>
          <a:prstGeom prst="rect">
            <a:avLst/>
          </a:prstGeom>
          <a:noFill/>
        </p:spPr>
        <p:txBody>
          <a:bodyPr vert="horz" lIns="0" tIns="180000" rIns="91440" bIns="180000" rtlCol="0" anchor="t" anchorCtr="0">
            <a:noAutofit/>
          </a:bodyPr>
          <a:lstStyle/>
          <a:p>
            <a:r>
              <a:rPr lang="pl-PL" dirty="0" smtClean="0"/>
              <a:t>LOREM IPSUM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8650" y="1923941"/>
            <a:ext cx="7886700" cy="4198137"/>
          </a:xfrm>
          <a:prstGeom prst="rect">
            <a:avLst/>
          </a:prstGeom>
        </p:spPr>
        <p:txBody>
          <a:bodyPr vert="horz" lIns="0" tIns="180000" rIns="180000" bIns="180000" rtlCol="0">
            <a:normAutofit/>
          </a:bodyPr>
          <a:lstStyle/>
          <a:p>
            <a:pPr lvl="0"/>
            <a:r>
              <a:rPr lang="pl-PL" dirty="0" err="1" smtClean="0"/>
              <a:t>Lorem</a:t>
            </a:r>
            <a:r>
              <a:rPr lang="pl-PL" dirty="0" smtClean="0"/>
              <a:t> </a:t>
            </a:r>
            <a:r>
              <a:rPr lang="pl-PL" dirty="0" err="1" smtClean="0"/>
              <a:t>ipsum</a:t>
            </a:r>
            <a:endParaRPr lang="pl-PL" dirty="0"/>
          </a:p>
        </p:txBody>
      </p:sp>
      <p:sp>
        <p:nvSpPr>
          <p:cNvPr id="22" name="Prostokąt 21"/>
          <p:cNvSpPr/>
          <p:nvPr userDrawn="1"/>
        </p:nvSpPr>
        <p:spPr>
          <a:xfrm>
            <a:off x="623236" y="6768000"/>
            <a:ext cx="7896187" cy="90000"/>
          </a:xfrm>
          <a:prstGeom prst="rect">
            <a:avLst/>
          </a:prstGeom>
          <a:solidFill>
            <a:srgbClr val="C7D5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 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06701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694" r:id="rId2"/>
    <p:sldLayoutId id="2147483699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pl-PL" sz="2400" b="1" i="0" kern="1200" baseline="0" dirty="0" smtClean="0">
          <a:solidFill>
            <a:srgbClr val="31418D"/>
          </a:solidFill>
          <a:latin typeface="Calibri" charset="0"/>
          <a:ea typeface="Calibri" charset="0"/>
          <a:cs typeface="Calibri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Tx/>
        <a:buNone/>
        <a:defRPr sz="1200" kern="1200">
          <a:solidFill>
            <a:srgbClr val="4A4A49"/>
          </a:solidFill>
          <a:latin typeface="+mn-lt"/>
          <a:ea typeface="Helvetica" charset="0"/>
          <a:cs typeface="Helvetica" charset="0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400" kern="1200">
          <a:solidFill>
            <a:schemeClr val="accent6"/>
          </a:solidFill>
          <a:latin typeface="Helvetica" charset="0"/>
          <a:ea typeface="Helvetica" charset="0"/>
          <a:cs typeface="Helvetica" charset="0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100" kern="1200">
          <a:solidFill>
            <a:schemeClr val="accent6"/>
          </a:solidFill>
          <a:latin typeface="Helvetica" charset="0"/>
          <a:ea typeface="Helvetica" charset="0"/>
          <a:cs typeface="Helvetica" charset="0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100" kern="1200">
          <a:solidFill>
            <a:schemeClr val="accent6"/>
          </a:solidFill>
          <a:latin typeface="Helvetica" charset="0"/>
          <a:ea typeface="Helvetica" charset="0"/>
          <a:cs typeface="Helvetica" charset="0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100" kern="1200">
          <a:solidFill>
            <a:schemeClr val="accent6"/>
          </a:solidFill>
          <a:latin typeface="Helvetica" charset="0"/>
          <a:ea typeface="Helvetica" charset="0"/>
          <a:cs typeface="Helvetica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image" Target="../media/image15.emf"/><Relationship Id="rId18" Type="http://schemas.openxmlformats.org/officeDocument/2006/relationships/image" Target="../media/image2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12" Type="http://schemas.openxmlformats.org/officeDocument/2006/relationships/image" Target="../media/image14.emf"/><Relationship Id="rId17" Type="http://schemas.openxmlformats.org/officeDocument/2006/relationships/image" Target="../media/image19.e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emf"/><Relationship Id="rId20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5" Type="http://schemas.openxmlformats.org/officeDocument/2006/relationships/image" Target="../media/image17.emf"/><Relationship Id="rId10" Type="http://schemas.openxmlformats.org/officeDocument/2006/relationships/image" Target="../media/image12.emf"/><Relationship Id="rId19" Type="http://schemas.openxmlformats.org/officeDocument/2006/relationships/image" Target="../media/image21.emf"/><Relationship Id="rId4" Type="http://schemas.openxmlformats.org/officeDocument/2006/relationships/image" Target="../media/image6.emf"/><Relationship Id="rId9" Type="http://schemas.openxmlformats.org/officeDocument/2006/relationships/image" Target="../media/image11.emf"/><Relationship Id="rId1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mapbook.uke.gov.pl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s://mapbook.uke.gov.pl/" TargetMode="External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/>
              <a:t>Wykorzystanie rozwiązań Open </a:t>
            </a:r>
            <a:r>
              <a:rPr lang="pl-PL" sz="3600" dirty="0" smtClean="0"/>
              <a:t>Source,</a:t>
            </a:r>
            <a:br>
              <a:rPr lang="pl-PL" sz="3600" dirty="0" smtClean="0"/>
            </a:br>
            <a:r>
              <a:rPr lang="pl-PL" sz="3600" dirty="0" smtClean="0"/>
              <a:t>w </a:t>
            </a:r>
            <a:r>
              <a:rPr lang="pl-PL" sz="3600" dirty="0"/>
              <a:t>tym </a:t>
            </a:r>
            <a:r>
              <a:rPr lang="pl-PL" sz="3600" b="1" dirty="0" smtClean="0"/>
              <a:t>QGIS, </a:t>
            </a:r>
            <a:r>
              <a:rPr lang="pl-PL" sz="3600" dirty="0" smtClean="0"/>
              <a:t>w </a:t>
            </a:r>
            <a:r>
              <a:rPr lang="pl-PL" sz="3600" dirty="0"/>
              <a:t>przetwarzaniu i wizualizacji </a:t>
            </a: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>danych </a:t>
            </a:r>
            <a:r>
              <a:rPr lang="pl-PL" sz="3600" dirty="0"/>
              <a:t>telekomunikacyjnych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71377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iekt 3">
            <a:hlinkClick r:id="" action="ppaction://ole?verb=0"/>
          </p:cNvPr>
          <p:cNvGraphicFramePr>
            <a:graphicFrameLocks noChangeAspect="1"/>
          </p:cNvGraphicFramePr>
          <p:nvPr>
            <p:extLst/>
          </p:nvPr>
        </p:nvGraphicFramePr>
        <p:xfrm>
          <a:off x="3133725" y="1397000"/>
          <a:ext cx="2874963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Acrobat Document" r:id="rId3" imgW="8020080" imgH="11334600" progId="AcroExch.Document.DC">
                  <p:embed/>
                </p:oleObj>
              </mc:Choice>
              <mc:Fallback>
                <p:oleObj name="Acrobat Document" r:id="rId3" imgW="8020080" imgH="11334600" progId="AcroExch.Document.DC">
                  <p:embed/>
                  <p:pic>
                    <p:nvPicPr>
                      <p:cNvPr id="4" name="Obiekt 3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33725" y="1397000"/>
                        <a:ext cx="2874963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5"/>
          <a:srcRect l="17387" t="12114" r="33334" b="17530"/>
          <a:stretch/>
        </p:blipFill>
        <p:spPr>
          <a:xfrm>
            <a:off x="1466334" y="951614"/>
            <a:ext cx="5857103" cy="4703822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6"/>
          <a:srcRect l="900" t="58688" r="1622" b="13629"/>
          <a:stretch/>
        </p:blipFill>
        <p:spPr>
          <a:xfrm>
            <a:off x="1466334" y="5677786"/>
            <a:ext cx="5857103" cy="935665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219575" y="5677786"/>
            <a:ext cx="3103862" cy="10087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 err="1" smtClean="0">
                <a:solidFill>
                  <a:schemeClr val="accent1"/>
                </a:solidFill>
              </a:rPr>
              <a:t>Hiperlinki</a:t>
            </a:r>
            <a:r>
              <a:rPr lang="pl-PL" sz="1400" b="1" dirty="0" smtClean="0">
                <a:solidFill>
                  <a:schemeClr val="accent1"/>
                </a:solidFill>
              </a:rPr>
              <a:t> </a:t>
            </a:r>
          </a:p>
          <a:p>
            <a:pPr algn="ctr"/>
            <a:r>
              <a:rPr lang="pl-PL" sz="1400" b="1" dirty="0" smtClean="0">
                <a:solidFill>
                  <a:schemeClr val="accent1"/>
                </a:solidFill>
              </a:rPr>
              <a:t>do dodatkowych danych</a:t>
            </a:r>
            <a:endParaRPr lang="pl-PL" b="1" dirty="0">
              <a:solidFill>
                <a:schemeClr val="accent1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466335" y="6170993"/>
            <a:ext cx="1924566" cy="5155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>
                <a:solidFill>
                  <a:schemeClr val="accent1"/>
                </a:solidFill>
              </a:rPr>
              <a:t>W</a:t>
            </a:r>
            <a:r>
              <a:rPr lang="pl-PL" sz="1400" b="1" dirty="0" smtClean="0">
                <a:solidFill>
                  <a:schemeClr val="accent1"/>
                </a:solidFill>
              </a:rPr>
              <a:t>ykres</a:t>
            </a:r>
            <a:endParaRPr lang="pl-PL" sz="2000" b="1" dirty="0">
              <a:solidFill>
                <a:schemeClr val="accent1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1466334" y="5669047"/>
            <a:ext cx="1924566" cy="5155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 smtClean="0">
                <a:solidFill>
                  <a:schemeClr val="accent1"/>
                </a:solidFill>
              </a:rPr>
              <a:t>Dane identyfikacyjne</a:t>
            </a:r>
            <a:endParaRPr lang="pl-PL" sz="1400" b="1" dirty="0">
              <a:solidFill>
                <a:schemeClr val="accent1"/>
              </a:solidFill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3390902" y="5677786"/>
            <a:ext cx="828674" cy="10087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l-PL" sz="1400" b="1" dirty="0" smtClean="0">
                <a:solidFill>
                  <a:schemeClr val="accent1"/>
                </a:solidFill>
              </a:rPr>
              <a:t>Legenda</a:t>
            </a:r>
            <a:endParaRPr lang="pl-PL" sz="1600" b="1" dirty="0">
              <a:solidFill>
                <a:schemeClr val="accent1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1466335" y="951614"/>
            <a:ext cx="5857102" cy="47261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 smtClean="0">
                <a:solidFill>
                  <a:schemeClr val="accent1"/>
                </a:solidFill>
              </a:rPr>
              <a:t>Okno mapy</a:t>
            </a:r>
          </a:p>
          <a:p>
            <a:pPr algn="ctr"/>
            <a:endParaRPr lang="pl-PL" sz="2400" b="1" dirty="0" smtClean="0">
              <a:solidFill>
                <a:schemeClr val="accent1"/>
              </a:solidFill>
            </a:endParaRPr>
          </a:p>
          <a:p>
            <a:pPr algn="ctr"/>
            <a:r>
              <a:rPr lang="pl-PL" sz="1400" b="1" dirty="0" smtClean="0">
                <a:solidFill>
                  <a:schemeClr val="accent1"/>
                </a:solidFill>
              </a:rPr>
              <a:t>(na </a:t>
            </a:r>
            <a:r>
              <a:rPr lang="pl-PL" sz="1400" b="1" dirty="0" smtClean="0">
                <a:solidFill>
                  <a:srgbClr val="FF0000"/>
                </a:solidFill>
              </a:rPr>
              <a:t>czerwono</a:t>
            </a:r>
            <a:r>
              <a:rPr lang="pl-PL" sz="1400" b="1" dirty="0" smtClean="0">
                <a:solidFill>
                  <a:schemeClr val="accent1"/>
                </a:solidFill>
              </a:rPr>
              <a:t> adresy, w których nawet po realizacji projektów </a:t>
            </a:r>
          </a:p>
          <a:p>
            <a:pPr algn="ctr"/>
            <a:r>
              <a:rPr lang="pl-PL" sz="1400" b="1" dirty="0" smtClean="0">
                <a:solidFill>
                  <a:schemeClr val="accent1"/>
                </a:solidFill>
              </a:rPr>
              <a:t>z dofinansowaniem UE wciąż nie będzie dostępu do sieci</a:t>
            </a:r>
          </a:p>
          <a:p>
            <a:pPr algn="ctr"/>
            <a:r>
              <a:rPr lang="pl-PL" sz="1400" b="1" dirty="0" smtClean="0">
                <a:solidFill>
                  <a:schemeClr val="accent1"/>
                </a:solidFill>
              </a:rPr>
              <a:t>o przepustowości co najmniej 30 </a:t>
            </a:r>
            <a:r>
              <a:rPr lang="pl-PL" sz="1400" b="1" dirty="0" err="1">
                <a:solidFill>
                  <a:schemeClr val="accent1"/>
                </a:solidFill>
              </a:rPr>
              <a:t>M</a:t>
            </a:r>
            <a:r>
              <a:rPr lang="pl-PL" sz="1400" b="1" dirty="0" err="1" smtClean="0">
                <a:solidFill>
                  <a:schemeClr val="accent1"/>
                </a:solidFill>
              </a:rPr>
              <a:t>b</a:t>
            </a:r>
            <a:r>
              <a:rPr lang="pl-PL" sz="1400" b="1" dirty="0" smtClean="0">
                <a:solidFill>
                  <a:schemeClr val="accent1"/>
                </a:solidFill>
              </a:rPr>
              <a:t>/s)</a:t>
            </a:r>
            <a:endParaRPr lang="pl-PL" sz="1400" b="1" dirty="0">
              <a:solidFill>
                <a:schemeClr val="accent1"/>
              </a:solidFill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7"/>
          <a:srcRect l="12072" t="5435" r="12522" b="8731"/>
          <a:stretch/>
        </p:blipFill>
        <p:spPr>
          <a:xfrm>
            <a:off x="598451" y="1323003"/>
            <a:ext cx="6428193" cy="4115952"/>
          </a:xfrm>
          <a:prstGeom prst="rect">
            <a:avLst/>
          </a:prstGeom>
          <a:ln>
            <a:solidFill>
              <a:srgbClr val="31418D"/>
            </a:solidFill>
          </a:ln>
        </p:spPr>
      </p:pic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8"/>
          <a:srcRect b="3914"/>
          <a:stretch/>
        </p:blipFill>
        <p:spPr>
          <a:xfrm>
            <a:off x="263609" y="1295665"/>
            <a:ext cx="8081319" cy="4367826"/>
          </a:xfrm>
          <a:prstGeom prst="rect">
            <a:avLst/>
          </a:prstGeom>
          <a:ln w="6350">
            <a:solidFill>
              <a:srgbClr val="31418D"/>
            </a:solidFill>
          </a:ln>
        </p:spPr>
      </p:pic>
      <p:sp>
        <p:nvSpPr>
          <p:cNvPr id="14" name="Owal 1"/>
          <p:cNvSpPr/>
          <p:nvPr/>
        </p:nvSpPr>
        <p:spPr>
          <a:xfrm>
            <a:off x="4227195" y="5691676"/>
            <a:ext cx="508958" cy="508958"/>
          </a:xfrm>
          <a:prstGeom prst="ellipse">
            <a:avLst/>
          </a:prstGeom>
          <a:noFill/>
          <a:ln w="28575">
            <a:solidFill>
              <a:srgbClr val="3141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wal 7"/>
          <p:cNvSpPr/>
          <p:nvPr/>
        </p:nvSpPr>
        <p:spPr>
          <a:xfrm>
            <a:off x="5091410" y="5684707"/>
            <a:ext cx="508958" cy="508958"/>
          </a:xfrm>
          <a:prstGeom prst="ellipse">
            <a:avLst/>
          </a:prstGeom>
          <a:noFill/>
          <a:ln w="28575">
            <a:solidFill>
              <a:srgbClr val="3141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34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1" grpId="0" animBg="1"/>
      <p:bldP spid="14" grpId="0" animBg="1"/>
      <p:bldP spid="14" grpId="1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/>
          <p:cNvSpPr/>
          <p:nvPr/>
        </p:nvSpPr>
        <p:spPr>
          <a:xfrm>
            <a:off x="579097" y="5990692"/>
            <a:ext cx="7027886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l-PL" sz="800" b="1" dirty="0" smtClean="0">
                <a:solidFill>
                  <a:srgbClr val="4A4A49"/>
                </a:solidFill>
              </a:rPr>
              <a:t>* w tym: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800" b="1" dirty="0">
                <a:solidFill>
                  <a:srgbClr val="4A4A49"/>
                </a:solidFill>
              </a:rPr>
              <a:t>Podmiot zarządzający terenem zamkniętym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800" b="1" dirty="0" smtClean="0">
                <a:solidFill>
                  <a:srgbClr val="4A4A49"/>
                </a:solidFill>
              </a:rPr>
              <a:t>Dyrektor regionalnej dyrekcji Lasów Państwowych</a:t>
            </a:r>
            <a:r>
              <a:rPr lang="pl-PL" sz="800" b="1" dirty="0">
                <a:solidFill>
                  <a:srgbClr val="4A4A49"/>
                </a:solidFill>
              </a:rPr>
              <a:t>, </a:t>
            </a:r>
            <a:endParaRPr lang="pl-PL" sz="800" b="1" dirty="0" smtClean="0">
              <a:solidFill>
                <a:srgbClr val="4A4A49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800" b="1" dirty="0" smtClean="0">
                <a:solidFill>
                  <a:srgbClr val="4A4A49"/>
                </a:solidFill>
              </a:rPr>
              <a:t>Nadleśniczy </a:t>
            </a:r>
            <a:r>
              <a:rPr lang="pl-PL" sz="800" b="1" dirty="0">
                <a:solidFill>
                  <a:srgbClr val="4A4A49"/>
                </a:solidFill>
              </a:rPr>
              <a:t>Lasów Państwowych, </a:t>
            </a:r>
            <a:endParaRPr lang="pl-PL" sz="800" b="1" dirty="0" smtClean="0">
              <a:solidFill>
                <a:srgbClr val="4A4A49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800" b="1" dirty="0" smtClean="0">
                <a:solidFill>
                  <a:srgbClr val="4A4A49"/>
                </a:solidFill>
              </a:rPr>
              <a:t>Właściciel</a:t>
            </a:r>
            <a:r>
              <a:rPr lang="pl-PL" sz="800" b="1" dirty="0">
                <a:solidFill>
                  <a:srgbClr val="4A4A49"/>
                </a:solidFill>
              </a:rPr>
              <a:t>, użytkownik wieczysty lub zarządca co najmniej 10 budynków mieszkalnych wielorodzinnych, zamieszkania zbiorowego lub użyteczności </a:t>
            </a:r>
            <a:r>
              <a:rPr lang="pl-PL" sz="800" b="1" dirty="0" smtClean="0">
                <a:solidFill>
                  <a:srgbClr val="4A4A49"/>
                </a:solidFill>
              </a:rPr>
              <a:t>publicznej</a:t>
            </a:r>
            <a:endParaRPr lang="pl-PL" sz="800" b="1" dirty="0">
              <a:solidFill>
                <a:srgbClr val="4A4A49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Punkt Informacyjny ds. Telekomunikacji</a:t>
            </a:r>
            <a:br>
              <a:rPr lang="pl-PL" dirty="0"/>
            </a:br>
            <a:endParaRPr lang="pl-PL" dirty="0"/>
          </a:p>
        </p:txBody>
      </p:sp>
      <p:sp>
        <p:nvSpPr>
          <p:cNvPr id="6" name="Prostokąt ze ściętym i zaokrąglonym rogiem 43"/>
          <p:cNvSpPr/>
          <p:nvPr/>
        </p:nvSpPr>
        <p:spPr>
          <a:xfrm>
            <a:off x="5707059" y="2055377"/>
            <a:ext cx="3383876" cy="2500438"/>
          </a:xfrm>
          <a:prstGeom prst="roundRect">
            <a:avLst/>
          </a:prstGeom>
          <a:solidFill>
            <a:srgbClr val="31418D">
              <a:alpha val="15000"/>
            </a:srgbClr>
          </a:solidFill>
          <a:ln>
            <a:solidFill>
              <a:srgbClr val="3141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1400" b="1" spc="-100" dirty="0" smtClean="0">
                <a:solidFill>
                  <a:srgbClr val="4A4A49"/>
                </a:solidFill>
              </a:rPr>
              <a:t>Dane z zasobu geodezyjnego  i kartograficznego</a:t>
            </a:r>
            <a:endParaRPr lang="pl-PL" sz="1400" b="1" spc="-100" dirty="0">
              <a:solidFill>
                <a:srgbClr val="4A4A49"/>
              </a:solidFill>
            </a:endParaRPr>
          </a:p>
        </p:txBody>
      </p:sp>
      <p:sp>
        <p:nvSpPr>
          <p:cNvPr id="8" name="Prostokąt ze ściętym i zaokrąglonym rogiem 43"/>
          <p:cNvSpPr/>
          <p:nvPr/>
        </p:nvSpPr>
        <p:spPr>
          <a:xfrm>
            <a:off x="2638004" y="1476376"/>
            <a:ext cx="2910073" cy="1064524"/>
          </a:xfrm>
          <a:prstGeom prst="roundRect">
            <a:avLst/>
          </a:prstGeom>
          <a:solidFill>
            <a:srgbClr val="7D9DDF">
              <a:alpha val="15000"/>
            </a:srgbClr>
          </a:solidFill>
          <a:ln>
            <a:solidFill>
              <a:srgbClr val="7D9D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1400" b="1" dirty="0" smtClean="0">
                <a:solidFill>
                  <a:srgbClr val="4A4A49"/>
                </a:solidFill>
              </a:rPr>
              <a:t>Dane o infrastrukturze technicznej</a:t>
            </a:r>
            <a:endParaRPr lang="pl-PL" sz="1400" b="1" dirty="0">
              <a:solidFill>
                <a:srgbClr val="4A4A49"/>
              </a:solidFill>
            </a:endParaRPr>
          </a:p>
        </p:txBody>
      </p:sp>
      <p:sp>
        <p:nvSpPr>
          <p:cNvPr id="10" name="Prostokąt ze ściętym i zaokrąglonym rogiem 43"/>
          <p:cNvSpPr/>
          <p:nvPr/>
        </p:nvSpPr>
        <p:spPr>
          <a:xfrm>
            <a:off x="250852" y="3299120"/>
            <a:ext cx="3018329" cy="1256696"/>
          </a:xfrm>
          <a:prstGeom prst="roundRect">
            <a:avLst/>
          </a:prstGeom>
          <a:solidFill>
            <a:srgbClr val="4A4A49">
              <a:alpha val="15000"/>
            </a:srgbClr>
          </a:solidFill>
          <a:ln>
            <a:solidFill>
              <a:srgbClr val="4A4A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1400" b="1" dirty="0" smtClean="0">
                <a:solidFill>
                  <a:srgbClr val="4A4A49"/>
                </a:solidFill>
              </a:rPr>
              <a:t>Warunki dostępu do nieruchomości </a:t>
            </a:r>
            <a:endParaRPr lang="pl-PL" sz="1400" b="1" dirty="0">
              <a:solidFill>
                <a:srgbClr val="4A4A49"/>
              </a:solidFill>
            </a:endParaRPr>
          </a:p>
        </p:txBody>
      </p:sp>
      <p:grpSp>
        <p:nvGrpSpPr>
          <p:cNvPr id="11" name="Grupa 10"/>
          <p:cNvGrpSpPr/>
          <p:nvPr/>
        </p:nvGrpSpPr>
        <p:grpSpPr>
          <a:xfrm>
            <a:off x="3677601" y="5501215"/>
            <a:ext cx="1788798" cy="609600"/>
            <a:chOff x="293668" y="1996934"/>
            <a:chExt cx="1788798" cy="609600"/>
          </a:xfrm>
        </p:grpSpPr>
        <p:sp>
          <p:nvSpPr>
            <p:cNvPr id="12" name="Prostokąt zaokrąglony 11"/>
            <p:cNvSpPr/>
            <p:nvPr/>
          </p:nvSpPr>
          <p:spPr>
            <a:xfrm>
              <a:off x="293668" y="1996934"/>
              <a:ext cx="1788798" cy="609600"/>
            </a:xfrm>
            <a:prstGeom prst="round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360000" rtlCol="0" anchor="ctr"/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1200" b="1" dirty="0" smtClean="0">
                  <a:solidFill>
                    <a:srgbClr val="4A4A49"/>
                  </a:solidFill>
                </a:rPr>
                <a:t>Zarządca drogi</a:t>
              </a:r>
              <a:endParaRPr lang="pl-PL" sz="1200" b="1" dirty="0">
                <a:solidFill>
                  <a:srgbClr val="4A4A49"/>
                </a:solidFill>
              </a:endParaRPr>
            </a:p>
          </p:txBody>
        </p:sp>
        <p:pic>
          <p:nvPicPr>
            <p:cNvPr id="13" name="Picture 2" descr="Podobny obraz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668" y="2067956"/>
              <a:ext cx="465221" cy="465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upa 13"/>
          <p:cNvGrpSpPr/>
          <p:nvPr/>
        </p:nvGrpSpPr>
        <p:grpSpPr>
          <a:xfrm>
            <a:off x="3676958" y="1871075"/>
            <a:ext cx="1788798" cy="609600"/>
            <a:chOff x="293668" y="1996934"/>
            <a:chExt cx="1788798" cy="609600"/>
          </a:xfrm>
        </p:grpSpPr>
        <p:sp>
          <p:nvSpPr>
            <p:cNvPr id="15" name="Prostokąt zaokrąglony 14"/>
            <p:cNvSpPr/>
            <p:nvPr/>
          </p:nvSpPr>
          <p:spPr>
            <a:xfrm>
              <a:off x="293668" y="1996934"/>
              <a:ext cx="1788798" cy="609600"/>
            </a:xfrm>
            <a:prstGeom prst="round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360000" rtlCol="0" anchor="ctr"/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1200" b="1" dirty="0" smtClean="0">
                  <a:solidFill>
                    <a:srgbClr val="4A4A49"/>
                  </a:solidFill>
                </a:rPr>
                <a:t>Operatorzy sieci</a:t>
              </a:r>
              <a:endParaRPr lang="pl-PL" sz="1200" b="1" dirty="0">
                <a:solidFill>
                  <a:srgbClr val="4A4A49"/>
                </a:solidFill>
              </a:endParaRPr>
            </a:p>
          </p:txBody>
        </p:sp>
        <p:pic>
          <p:nvPicPr>
            <p:cNvPr id="16" name="Picture 2" descr="Podobny obraz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668" y="2067956"/>
              <a:ext cx="465221" cy="465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pole tekstowe 16"/>
          <p:cNvSpPr txBox="1"/>
          <p:nvPr/>
        </p:nvSpPr>
        <p:spPr>
          <a:xfrm>
            <a:off x="4011706" y="3652183"/>
            <a:ext cx="1120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>
                <a:solidFill>
                  <a:srgbClr val="D1DA50"/>
                </a:solidFill>
              </a:rPr>
              <a:t>PIT</a:t>
            </a:r>
            <a:endParaRPr lang="pl-PL" sz="4000" b="1" dirty="0">
              <a:solidFill>
                <a:srgbClr val="D1DA50"/>
              </a:solidFill>
            </a:endParaRPr>
          </a:p>
        </p:txBody>
      </p:sp>
      <p:grpSp>
        <p:nvGrpSpPr>
          <p:cNvPr id="18" name="Grupa 17"/>
          <p:cNvGrpSpPr/>
          <p:nvPr/>
        </p:nvGrpSpPr>
        <p:grpSpPr>
          <a:xfrm>
            <a:off x="355934" y="3700645"/>
            <a:ext cx="1788798" cy="609600"/>
            <a:chOff x="293668" y="1996934"/>
            <a:chExt cx="1788798" cy="609600"/>
          </a:xfrm>
        </p:grpSpPr>
        <p:sp>
          <p:nvSpPr>
            <p:cNvPr id="19" name="Prostokąt zaokrąglony 18"/>
            <p:cNvSpPr/>
            <p:nvPr/>
          </p:nvSpPr>
          <p:spPr>
            <a:xfrm>
              <a:off x="293668" y="1996934"/>
              <a:ext cx="1788798" cy="609600"/>
            </a:xfrm>
            <a:prstGeom prst="round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360000" rtlCol="0" anchor="ctr"/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1200" b="1" dirty="0" smtClean="0">
                  <a:solidFill>
                    <a:srgbClr val="4A4A49"/>
                  </a:solidFill>
                </a:rPr>
                <a:t>Zarządcy nieruchomości</a:t>
              </a:r>
              <a:endParaRPr lang="pl-PL" sz="1200" b="1" dirty="0">
                <a:solidFill>
                  <a:srgbClr val="4A4A49"/>
                </a:solidFill>
              </a:endParaRPr>
            </a:p>
          </p:txBody>
        </p:sp>
        <p:pic>
          <p:nvPicPr>
            <p:cNvPr id="20" name="Picture 2" descr="Podobny obraz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668" y="2067956"/>
              <a:ext cx="465221" cy="465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Strzałka w lewo i prawo 20"/>
          <p:cNvSpPr/>
          <p:nvPr/>
        </p:nvSpPr>
        <p:spPr>
          <a:xfrm>
            <a:off x="4995981" y="3831948"/>
            <a:ext cx="1387651" cy="344658"/>
          </a:xfrm>
          <a:prstGeom prst="leftRightArrow">
            <a:avLst/>
          </a:prstGeom>
          <a:solidFill>
            <a:srgbClr val="D1D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Strzałka w lewo i prawo 21"/>
          <p:cNvSpPr/>
          <p:nvPr/>
        </p:nvSpPr>
        <p:spPr>
          <a:xfrm>
            <a:off x="2743116" y="3817551"/>
            <a:ext cx="1387651" cy="344658"/>
          </a:xfrm>
          <a:prstGeom prst="leftRightArrow">
            <a:avLst/>
          </a:prstGeom>
          <a:solidFill>
            <a:srgbClr val="D1D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Strzałka w lewo i prawo 22"/>
          <p:cNvSpPr/>
          <p:nvPr/>
        </p:nvSpPr>
        <p:spPr>
          <a:xfrm rot="5400000">
            <a:off x="4014314" y="2951258"/>
            <a:ext cx="1141145" cy="344658"/>
          </a:xfrm>
          <a:prstGeom prst="leftRightArrow">
            <a:avLst/>
          </a:prstGeom>
          <a:solidFill>
            <a:srgbClr val="D1D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Strzałka w lewo i prawo 24"/>
          <p:cNvSpPr/>
          <p:nvPr/>
        </p:nvSpPr>
        <p:spPr>
          <a:xfrm rot="5400000">
            <a:off x="4001575" y="4758313"/>
            <a:ext cx="1141145" cy="344658"/>
          </a:xfrm>
          <a:prstGeom prst="leftRightArrow">
            <a:avLst/>
          </a:prstGeom>
          <a:solidFill>
            <a:srgbClr val="D1D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6" name="Grupa 25"/>
          <p:cNvGrpSpPr/>
          <p:nvPr/>
        </p:nvGrpSpPr>
        <p:grpSpPr>
          <a:xfrm>
            <a:off x="6570090" y="3699477"/>
            <a:ext cx="2071562" cy="609600"/>
            <a:chOff x="293668" y="1996934"/>
            <a:chExt cx="2071562" cy="609600"/>
          </a:xfrm>
        </p:grpSpPr>
        <p:sp>
          <p:nvSpPr>
            <p:cNvPr id="27" name="Prostokąt zaokrąglony 26"/>
            <p:cNvSpPr/>
            <p:nvPr/>
          </p:nvSpPr>
          <p:spPr>
            <a:xfrm>
              <a:off x="293668" y="1996934"/>
              <a:ext cx="2071562" cy="609600"/>
            </a:xfrm>
            <a:prstGeom prst="round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360000" rtlCol="0" anchor="ctr"/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1200" b="1" dirty="0">
                  <a:solidFill>
                    <a:srgbClr val="4A4A49"/>
                  </a:solidFill>
                </a:rPr>
                <a:t>Organy administracji geodezyjnej i kartograficznej</a:t>
              </a:r>
            </a:p>
          </p:txBody>
        </p:sp>
        <p:pic>
          <p:nvPicPr>
            <p:cNvPr id="28" name="Picture 2" descr="Podobny obraz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668" y="2067956"/>
              <a:ext cx="465221" cy="465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upa 28"/>
          <p:cNvGrpSpPr/>
          <p:nvPr/>
        </p:nvGrpSpPr>
        <p:grpSpPr>
          <a:xfrm>
            <a:off x="6570090" y="2561741"/>
            <a:ext cx="2071562" cy="609600"/>
            <a:chOff x="293668" y="1996934"/>
            <a:chExt cx="2071562" cy="609600"/>
          </a:xfrm>
        </p:grpSpPr>
        <p:sp>
          <p:nvSpPr>
            <p:cNvPr id="30" name="Prostokąt zaokrąglony 29"/>
            <p:cNvSpPr/>
            <p:nvPr/>
          </p:nvSpPr>
          <p:spPr>
            <a:xfrm>
              <a:off x="293668" y="1996934"/>
              <a:ext cx="2071562" cy="609600"/>
            </a:xfrm>
            <a:prstGeom prst="round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360000" rtlCol="0" anchor="ctr"/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1200" b="1" dirty="0" smtClean="0">
                  <a:solidFill>
                    <a:srgbClr val="4A4A49"/>
                  </a:solidFill>
                </a:rPr>
                <a:t>Główny Geodeta Kraju</a:t>
              </a:r>
              <a:endParaRPr lang="pl-PL" sz="1200" b="1" dirty="0">
                <a:solidFill>
                  <a:srgbClr val="4A4A49"/>
                </a:solidFill>
              </a:endParaRPr>
            </a:p>
          </p:txBody>
        </p:sp>
        <p:pic>
          <p:nvPicPr>
            <p:cNvPr id="31" name="Picture 2" descr="Podobny obraz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668" y="2067956"/>
              <a:ext cx="465221" cy="465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Dowolny kształt 31"/>
          <p:cNvSpPr/>
          <p:nvPr/>
        </p:nvSpPr>
        <p:spPr>
          <a:xfrm>
            <a:off x="3269181" y="3435717"/>
            <a:ext cx="5644990" cy="2981499"/>
          </a:xfrm>
          <a:custGeom>
            <a:avLst/>
            <a:gdLst>
              <a:gd name="connsiteX0" fmla="*/ 3553835 w 5644990"/>
              <a:gd name="connsiteY0" fmla="*/ 0 h 2981499"/>
              <a:gd name="connsiteX1" fmla="*/ 5238216 w 5644990"/>
              <a:gd name="connsiteY1" fmla="*/ 0 h 2981499"/>
              <a:gd name="connsiteX2" fmla="*/ 5644990 w 5644990"/>
              <a:gd name="connsiteY2" fmla="*/ 406774 h 2981499"/>
              <a:gd name="connsiteX3" fmla="*/ 5644990 w 5644990"/>
              <a:gd name="connsiteY3" fmla="*/ 1711781 h 2981499"/>
              <a:gd name="connsiteX4" fmla="*/ 5644990 w 5644990"/>
              <a:gd name="connsiteY4" fmla="*/ 2033823 h 2981499"/>
              <a:gd name="connsiteX5" fmla="*/ 5644990 w 5644990"/>
              <a:gd name="connsiteY5" fmla="*/ 2727549 h 2981499"/>
              <a:gd name="connsiteX6" fmla="*/ 5391040 w 5644990"/>
              <a:gd name="connsiteY6" fmla="*/ 2981499 h 2981499"/>
              <a:gd name="connsiteX7" fmla="*/ 253950 w 5644990"/>
              <a:gd name="connsiteY7" fmla="*/ 2981499 h 2981499"/>
              <a:gd name="connsiteX8" fmla="*/ 0 w 5644990"/>
              <a:gd name="connsiteY8" fmla="*/ 2727549 h 2981499"/>
              <a:gd name="connsiteX9" fmla="*/ 0 w 5644990"/>
              <a:gd name="connsiteY9" fmla="*/ 1711781 h 2981499"/>
              <a:gd name="connsiteX10" fmla="*/ 253950 w 5644990"/>
              <a:gd name="connsiteY10" fmla="*/ 1457831 h 2981499"/>
              <a:gd name="connsiteX11" fmla="*/ 3147061 w 5644990"/>
              <a:gd name="connsiteY11" fmla="*/ 1457831 h 2981499"/>
              <a:gd name="connsiteX12" fmla="*/ 3147061 w 5644990"/>
              <a:gd name="connsiteY12" fmla="*/ 406774 h 2981499"/>
              <a:gd name="connsiteX13" fmla="*/ 3553835 w 5644990"/>
              <a:gd name="connsiteY13" fmla="*/ 0 h 2981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44990" h="2981499">
                <a:moveTo>
                  <a:pt x="3553835" y="0"/>
                </a:moveTo>
                <a:lnTo>
                  <a:pt x="5238216" y="0"/>
                </a:lnTo>
                <a:cubicBezTo>
                  <a:pt x="5462871" y="0"/>
                  <a:pt x="5644990" y="182119"/>
                  <a:pt x="5644990" y="406774"/>
                </a:cubicBezTo>
                <a:lnTo>
                  <a:pt x="5644990" y="1711781"/>
                </a:lnTo>
                <a:lnTo>
                  <a:pt x="5644990" y="2033823"/>
                </a:lnTo>
                <a:lnTo>
                  <a:pt x="5644990" y="2727549"/>
                </a:lnTo>
                <a:cubicBezTo>
                  <a:pt x="5644990" y="2867802"/>
                  <a:pt x="5531293" y="2981499"/>
                  <a:pt x="5391040" y="2981499"/>
                </a:cubicBezTo>
                <a:lnTo>
                  <a:pt x="253950" y="2981499"/>
                </a:lnTo>
                <a:cubicBezTo>
                  <a:pt x="113697" y="2981499"/>
                  <a:pt x="0" y="2867802"/>
                  <a:pt x="0" y="2727549"/>
                </a:cubicBezTo>
                <a:lnTo>
                  <a:pt x="0" y="1711781"/>
                </a:lnTo>
                <a:cubicBezTo>
                  <a:pt x="0" y="1571528"/>
                  <a:pt x="113697" y="1457831"/>
                  <a:pt x="253950" y="1457831"/>
                </a:cubicBezTo>
                <a:lnTo>
                  <a:pt x="3147061" y="1457831"/>
                </a:lnTo>
                <a:lnTo>
                  <a:pt x="3147061" y="406774"/>
                </a:lnTo>
                <a:cubicBezTo>
                  <a:pt x="3147061" y="182119"/>
                  <a:pt x="3329180" y="0"/>
                  <a:pt x="3553835" y="0"/>
                </a:cubicBezTo>
                <a:close/>
              </a:path>
            </a:pathLst>
          </a:custGeom>
          <a:solidFill>
            <a:srgbClr val="BECC25">
              <a:alpha val="14902"/>
            </a:srgbClr>
          </a:solidFill>
          <a:ln>
            <a:solidFill>
              <a:srgbClr val="BECC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4A4A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26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87" y="1712567"/>
            <a:ext cx="8531718" cy="4334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Punkt Informacyjny ds. Telekomunikacji</a:t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 hidden="1"/>
          <p:cNvSpPr>
            <a:spLocks noGrp="1"/>
          </p:cNvSpPr>
          <p:nvPr>
            <p:ph sz="half" idx="2"/>
          </p:nvPr>
        </p:nvSpPr>
        <p:spPr>
          <a:xfrm>
            <a:off x="381273" y="2386881"/>
            <a:ext cx="4190727" cy="3096144"/>
          </a:xfrm>
          <a:solidFill>
            <a:schemeClr val="bg1">
              <a:alpha val="86000"/>
            </a:schemeClr>
          </a:solidFill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b="1" dirty="0" smtClean="0">
                <a:latin typeface="+mj-lt"/>
              </a:rPr>
              <a:t>Tryb importu oraz edycji danych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b="1" dirty="0" smtClean="0">
                <a:latin typeface="+mj-lt"/>
              </a:rPr>
              <a:t>Analiza dedykowane:</a:t>
            </a:r>
          </a:p>
          <a:p>
            <a:pPr marL="685800" lvl="1" indent="-342900">
              <a:buFont typeface="Courier New" panose="02070309020205020404" pitchFamily="49" charset="0"/>
              <a:buChar char="o"/>
            </a:pPr>
            <a:r>
              <a:rPr lang="pl-PL" sz="1200" b="1" dirty="0" smtClean="0">
                <a:solidFill>
                  <a:srgbClr val="4A4A49"/>
                </a:solidFill>
                <a:latin typeface="+mj-lt"/>
              </a:rPr>
              <a:t>kosztów za zajęcie pasa drogowego</a:t>
            </a:r>
          </a:p>
          <a:p>
            <a:pPr marL="685800" lvl="1" indent="-342900">
              <a:buFont typeface="Courier New" panose="02070309020205020404" pitchFamily="49" charset="0"/>
              <a:buChar char="o"/>
            </a:pPr>
            <a:r>
              <a:rPr lang="pl-PL" sz="1200" b="1" dirty="0" smtClean="0">
                <a:solidFill>
                  <a:srgbClr val="4A4A49"/>
                </a:solidFill>
                <a:latin typeface="+mj-lt"/>
              </a:rPr>
              <a:t>kosztów za wykorzystanie słupów energetycznych</a:t>
            </a:r>
          </a:p>
          <a:p>
            <a:pPr marL="685800" lvl="1" indent="-342900">
              <a:buFont typeface="Courier New" panose="02070309020205020404" pitchFamily="49" charset="0"/>
              <a:buChar char="o"/>
            </a:pPr>
            <a:r>
              <a:rPr lang="pl-PL" sz="1200" b="1" dirty="0">
                <a:solidFill>
                  <a:srgbClr val="4A4A49"/>
                </a:solidFill>
                <a:latin typeface="+mj-lt"/>
              </a:rPr>
              <a:t>d</a:t>
            </a:r>
            <a:r>
              <a:rPr lang="pl-PL" sz="1200" b="1" dirty="0" smtClean="0">
                <a:solidFill>
                  <a:srgbClr val="4A4A49"/>
                </a:solidFill>
                <a:latin typeface="+mj-lt"/>
              </a:rPr>
              <a:t>ostępu do łączy szerokopasmowych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b="1" dirty="0" smtClean="0">
                <a:latin typeface="+mj-lt"/>
              </a:rPr>
              <a:t>Analizy przestrzenne:</a:t>
            </a:r>
          </a:p>
          <a:p>
            <a:pPr marL="685800" lvl="1" indent="-342900">
              <a:buFont typeface="Courier New" panose="02070309020205020404" pitchFamily="49" charset="0"/>
              <a:buChar char="o"/>
            </a:pPr>
            <a:r>
              <a:rPr lang="pl-PL" sz="1200" b="1" dirty="0">
                <a:solidFill>
                  <a:srgbClr val="4A4A49"/>
                </a:solidFill>
                <a:latin typeface="+mj-lt"/>
              </a:rPr>
              <a:t>s</a:t>
            </a:r>
            <a:r>
              <a:rPr lang="pl-PL" sz="1200" b="1" dirty="0" smtClean="0">
                <a:solidFill>
                  <a:srgbClr val="4A4A49"/>
                </a:solidFill>
                <a:latin typeface="+mj-lt"/>
              </a:rPr>
              <a:t>ąsiedztwa</a:t>
            </a:r>
            <a:endParaRPr lang="pl-PL" sz="1200" b="1" dirty="0">
              <a:solidFill>
                <a:srgbClr val="4A4A49"/>
              </a:solidFill>
              <a:latin typeface="+mj-lt"/>
            </a:endParaRPr>
          </a:p>
          <a:p>
            <a:pPr marL="685800" lvl="1" indent="-342900">
              <a:buFont typeface="Courier New" panose="02070309020205020404" pitchFamily="49" charset="0"/>
              <a:buChar char="o"/>
            </a:pPr>
            <a:r>
              <a:rPr lang="pl-PL" sz="1200" b="1" dirty="0" smtClean="0">
                <a:solidFill>
                  <a:srgbClr val="4A4A49"/>
                </a:solidFill>
                <a:latin typeface="+mj-lt"/>
              </a:rPr>
              <a:t>zliczanie </a:t>
            </a:r>
            <a:r>
              <a:rPr lang="pl-PL" sz="1200" b="1" dirty="0">
                <a:solidFill>
                  <a:srgbClr val="4A4A49"/>
                </a:solidFill>
                <a:latin typeface="+mj-lt"/>
              </a:rPr>
              <a:t>punktów w </a:t>
            </a:r>
            <a:r>
              <a:rPr lang="pl-PL" sz="1200" b="1" dirty="0" smtClean="0">
                <a:solidFill>
                  <a:srgbClr val="4A4A49"/>
                </a:solidFill>
                <a:latin typeface="+mj-lt"/>
              </a:rPr>
              <a:t>poligonie</a:t>
            </a:r>
          </a:p>
          <a:p>
            <a:pPr marL="685800" lvl="1" indent="-342900">
              <a:buFont typeface="Courier New" panose="02070309020205020404" pitchFamily="49" charset="0"/>
              <a:buChar char="o"/>
            </a:pPr>
            <a:r>
              <a:rPr lang="pl-PL" sz="1200" b="1" dirty="0" smtClean="0">
                <a:solidFill>
                  <a:srgbClr val="4A4A49"/>
                </a:solidFill>
                <a:latin typeface="+mj-lt"/>
              </a:rPr>
              <a:t>buforowanie</a:t>
            </a:r>
            <a:endParaRPr lang="pl-PL" sz="1200" b="1" dirty="0">
              <a:solidFill>
                <a:srgbClr val="4A4A49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b="1" dirty="0" smtClean="0">
              <a:solidFill>
                <a:srgbClr val="31418D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b="1" dirty="0">
              <a:solidFill>
                <a:srgbClr val="31418D"/>
              </a:solidFill>
              <a:latin typeface="+mj-lt"/>
            </a:endParaRPr>
          </a:p>
        </p:txBody>
      </p:sp>
      <p:sp>
        <p:nvSpPr>
          <p:cNvPr id="15" name="Symbol zastępczy zawartości 2"/>
          <p:cNvSpPr txBox="1">
            <a:spLocks/>
          </p:cNvSpPr>
          <p:nvPr/>
        </p:nvSpPr>
        <p:spPr>
          <a:xfrm>
            <a:off x="3309258" y="3159456"/>
            <a:ext cx="2709405" cy="723332"/>
          </a:xfrm>
          <a:prstGeom prst="roundRect">
            <a:avLst/>
          </a:prstGeom>
          <a:solidFill>
            <a:schemeClr val="bg1">
              <a:alpha val="86000"/>
            </a:schemeClr>
          </a:solidFill>
        </p:spPr>
        <p:txBody>
          <a:bodyPr vert="horz" lIns="180000" tIns="144000" rIns="180000" bIns="18000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1200" kern="1200">
                <a:solidFill>
                  <a:srgbClr val="4A4A49"/>
                </a:solidFill>
                <a:latin typeface="+mn-lt"/>
                <a:ea typeface="Helvetica" charset="0"/>
                <a:cs typeface="Helvetica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400" kern="120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100" kern="120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100" kern="120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100" kern="120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pl-PL" sz="1600" b="1" dirty="0" smtClean="0">
                <a:latin typeface="+mj-lt"/>
              </a:rPr>
              <a:t>6 systemowych warstw</a:t>
            </a:r>
          </a:p>
          <a:p>
            <a:pPr>
              <a:spcBef>
                <a:spcPts val="0"/>
              </a:spcBef>
            </a:pPr>
            <a:r>
              <a:rPr lang="pl-PL" sz="1600" b="1" dirty="0" smtClean="0">
                <a:latin typeface="+mj-lt"/>
              </a:rPr>
              <a:t>o infrastrukturze</a:t>
            </a:r>
            <a:endParaRPr lang="pl-PL" sz="1600" b="1" dirty="0">
              <a:solidFill>
                <a:srgbClr val="31418D"/>
              </a:solidFill>
              <a:latin typeface="+mj-lt"/>
            </a:endParaRPr>
          </a:p>
        </p:txBody>
      </p:sp>
      <p:sp>
        <p:nvSpPr>
          <p:cNvPr id="16" name="Symbol zastępczy zawartości 2"/>
          <p:cNvSpPr txBox="1">
            <a:spLocks/>
          </p:cNvSpPr>
          <p:nvPr/>
        </p:nvSpPr>
        <p:spPr>
          <a:xfrm>
            <a:off x="3309258" y="4233080"/>
            <a:ext cx="2709406" cy="748353"/>
          </a:xfrm>
          <a:prstGeom prst="roundRect">
            <a:avLst/>
          </a:prstGeom>
          <a:solidFill>
            <a:schemeClr val="bg1">
              <a:alpha val="86000"/>
            </a:schemeClr>
          </a:solidFill>
        </p:spPr>
        <p:txBody>
          <a:bodyPr vert="horz" lIns="180000" tIns="144000" rIns="180000" bIns="18000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1200" kern="1200">
                <a:solidFill>
                  <a:srgbClr val="4A4A49"/>
                </a:solidFill>
                <a:latin typeface="+mn-lt"/>
                <a:ea typeface="Helvetica" charset="0"/>
                <a:cs typeface="Helvetica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400" kern="120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100" kern="120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100" kern="120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100" kern="120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b="1" dirty="0" smtClean="0">
                <a:latin typeface="+mj-lt"/>
              </a:rPr>
              <a:t>Warstwa z warunkami dostępu do nieruchomości</a:t>
            </a:r>
            <a:endParaRPr lang="pl-PL" sz="1600" b="1" dirty="0">
              <a:solidFill>
                <a:srgbClr val="31418D"/>
              </a:solidFill>
              <a:latin typeface="+mj-lt"/>
            </a:endParaRPr>
          </a:p>
        </p:txBody>
      </p:sp>
      <p:sp>
        <p:nvSpPr>
          <p:cNvPr id="17" name="Symbol zastępczy zawartości 2"/>
          <p:cNvSpPr txBox="1">
            <a:spLocks/>
          </p:cNvSpPr>
          <p:nvPr/>
        </p:nvSpPr>
        <p:spPr>
          <a:xfrm>
            <a:off x="3309258" y="5309694"/>
            <a:ext cx="3023303" cy="772623"/>
          </a:xfrm>
          <a:prstGeom prst="roundRect">
            <a:avLst/>
          </a:prstGeom>
          <a:solidFill>
            <a:schemeClr val="bg1">
              <a:alpha val="86000"/>
            </a:schemeClr>
          </a:solidFill>
        </p:spPr>
        <p:txBody>
          <a:bodyPr vert="horz" lIns="180000" tIns="108000" rIns="180000" bIns="18000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1200" kern="1200">
                <a:solidFill>
                  <a:srgbClr val="4A4A49"/>
                </a:solidFill>
                <a:latin typeface="+mn-lt"/>
                <a:ea typeface="Helvetica" charset="0"/>
                <a:cs typeface="Helvetica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400" kern="120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100" kern="120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100" kern="120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100" kern="120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1600" b="1" dirty="0" smtClean="0">
                <a:latin typeface="+mj-lt"/>
              </a:rPr>
              <a:t>Warstwa ze stawkami opłat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1600" b="1" dirty="0" smtClean="0">
                <a:latin typeface="+mj-lt"/>
              </a:rPr>
              <a:t>za zajęcie pasa drogowego</a:t>
            </a:r>
            <a:endParaRPr lang="pl-PL" sz="1600" b="1" dirty="0">
              <a:solidFill>
                <a:srgbClr val="31418D"/>
              </a:solidFill>
              <a:latin typeface="+mj-lt"/>
            </a:endParaRPr>
          </a:p>
        </p:txBody>
      </p:sp>
      <p:sp>
        <p:nvSpPr>
          <p:cNvPr id="18" name="Symbol zastępczy zawartości 2"/>
          <p:cNvSpPr txBox="1">
            <a:spLocks/>
          </p:cNvSpPr>
          <p:nvPr/>
        </p:nvSpPr>
        <p:spPr>
          <a:xfrm>
            <a:off x="164284" y="2621434"/>
            <a:ext cx="1597652" cy="488647"/>
          </a:xfrm>
          <a:prstGeom prst="roundRect">
            <a:avLst/>
          </a:prstGeom>
          <a:solidFill>
            <a:schemeClr val="bg1">
              <a:alpha val="86000"/>
            </a:schemeClr>
          </a:solidFill>
        </p:spPr>
        <p:txBody>
          <a:bodyPr vert="horz" lIns="0" tIns="180000" rIns="0" bIns="18000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1200" kern="1200">
                <a:solidFill>
                  <a:srgbClr val="4A4A49"/>
                </a:solidFill>
                <a:latin typeface="+mn-lt"/>
                <a:ea typeface="Helvetica" charset="0"/>
                <a:cs typeface="Helvetica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400" kern="120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100" kern="120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100" kern="120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100" kern="120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600" b="1" dirty="0" smtClean="0">
                <a:latin typeface="+mj-lt"/>
              </a:rPr>
              <a:t>Narzędzia GIS</a:t>
            </a:r>
            <a:endParaRPr lang="pl-PL" sz="1600" b="1" dirty="0">
              <a:solidFill>
                <a:srgbClr val="31418D"/>
              </a:solidFill>
              <a:latin typeface="+mj-lt"/>
            </a:endParaRPr>
          </a:p>
        </p:txBody>
      </p:sp>
      <p:sp>
        <p:nvSpPr>
          <p:cNvPr id="9" name="Nawias klamrowy zamykający 8"/>
          <p:cNvSpPr/>
          <p:nvPr/>
        </p:nvSpPr>
        <p:spPr>
          <a:xfrm rot="5400000">
            <a:off x="2044173" y="454794"/>
            <a:ext cx="313904" cy="3853475"/>
          </a:xfrm>
          <a:prstGeom prst="rightBrace">
            <a:avLst>
              <a:gd name="adj1" fmla="val 39865"/>
              <a:gd name="adj2" fmla="val 82324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Symbol zastępczy zawartości 2"/>
          <p:cNvSpPr txBox="1">
            <a:spLocks/>
          </p:cNvSpPr>
          <p:nvPr/>
        </p:nvSpPr>
        <p:spPr>
          <a:xfrm>
            <a:off x="3513857" y="1378424"/>
            <a:ext cx="2368320" cy="611239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vert="horz" lIns="0" tIns="180000" rIns="180000" bIns="18000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1200" kern="1200">
                <a:solidFill>
                  <a:srgbClr val="4A4A49"/>
                </a:solidFill>
                <a:latin typeface="+mn-lt"/>
                <a:ea typeface="Helvetica" charset="0"/>
                <a:cs typeface="Helvetica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400" kern="120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100" kern="120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100" kern="120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100" kern="120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600" b="1" dirty="0" smtClean="0">
                <a:latin typeface="+mj-lt"/>
              </a:rPr>
              <a:t>Interaktywna tabela atrybutów</a:t>
            </a:r>
            <a:endParaRPr lang="pl-PL" sz="1600" b="1" dirty="0">
              <a:solidFill>
                <a:srgbClr val="31418D"/>
              </a:solidFill>
              <a:latin typeface="+mj-lt"/>
            </a:endParaRPr>
          </a:p>
        </p:txBody>
      </p:sp>
      <p:sp>
        <p:nvSpPr>
          <p:cNvPr id="10" name="AutoShape 2" descr="Znalezione obrazy dla zapytania postgres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" name="Prostokąt 10"/>
          <p:cNvSpPr/>
          <p:nvPr/>
        </p:nvSpPr>
        <p:spPr>
          <a:xfrm>
            <a:off x="274387" y="5273782"/>
            <a:ext cx="2148138" cy="1417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92" y="5274858"/>
            <a:ext cx="1416361" cy="1416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754" y="5355670"/>
            <a:ext cx="11334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Symbol zastępczy zawartości 2"/>
          <p:cNvSpPr txBox="1">
            <a:spLocks/>
          </p:cNvSpPr>
          <p:nvPr/>
        </p:nvSpPr>
        <p:spPr>
          <a:xfrm>
            <a:off x="155576" y="3264083"/>
            <a:ext cx="2343784" cy="849167"/>
          </a:xfrm>
          <a:prstGeom prst="roundRect">
            <a:avLst/>
          </a:prstGeom>
          <a:solidFill>
            <a:schemeClr val="bg1">
              <a:alpha val="86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1200" kern="1200">
                <a:solidFill>
                  <a:srgbClr val="4A4A49"/>
                </a:solidFill>
                <a:latin typeface="+mn-lt"/>
                <a:ea typeface="Helvetica" charset="0"/>
                <a:cs typeface="Helvetica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400" kern="120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100" kern="120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100" kern="120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100" kern="120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b="1" dirty="0" smtClean="0">
                <a:latin typeface="+mj-lt"/>
              </a:rPr>
              <a:t>Zaawansowany model</a:t>
            </a:r>
          </a:p>
          <a:p>
            <a:r>
              <a:rPr lang="pl-PL" sz="1600" b="1" dirty="0" smtClean="0">
                <a:latin typeface="+mj-lt"/>
              </a:rPr>
              <a:t>jakości danych </a:t>
            </a:r>
            <a:endParaRPr lang="pl-PL" sz="1600" b="1" dirty="0">
              <a:solidFill>
                <a:srgbClr val="31418D"/>
              </a:solidFill>
              <a:latin typeface="+mj-lt"/>
            </a:endParaRPr>
          </a:p>
        </p:txBody>
      </p:sp>
      <p:sp>
        <p:nvSpPr>
          <p:cNvPr id="26" name="Symbol zastępczy zawartości 2"/>
          <p:cNvSpPr txBox="1">
            <a:spLocks/>
          </p:cNvSpPr>
          <p:nvPr/>
        </p:nvSpPr>
        <p:spPr>
          <a:xfrm>
            <a:off x="3309258" y="6077410"/>
            <a:ext cx="3031029" cy="613809"/>
          </a:xfrm>
          <a:prstGeom prst="roundRect">
            <a:avLst/>
          </a:prstGeom>
          <a:solidFill>
            <a:schemeClr val="bg1">
              <a:alpha val="86000"/>
            </a:schemeClr>
          </a:solidFill>
        </p:spPr>
        <p:txBody>
          <a:bodyPr vert="horz" lIns="180000" tIns="108000" rIns="180000" bIns="18000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1200" kern="1200">
                <a:solidFill>
                  <a:srgbClr val="4A4A49"/>
                </a:solidFill>
                <a:latin typeface="+mn-lt"/>
                <a:ea typeface="Helvetica" charset="0"/>
                <a:cs typeface="Helvetica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400" kern="120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100" kern="120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100" kern="120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100" kern="120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pl-PL" sz="1600" b="1" dirty="0" smtClean="0">
                <a:latin typeface="+mj-lt"/>
              </a:rPr>
              <a:t>Warstwy referencyjne</a:t>
            </a:r>
          </a:p>
          <a:p>
            <a:pPr>
              <a:spcBef>
                <a:spcPts val="0"/>
              </a:spcBef>
            </a:pPr>
            <a:r>
              <a:rPr lang="pl-PL" sz="1600" b="1" dirty="0" smtClean="0">
                <a:latin typeface="+mj-lt"/>
              </a:rPr>
              <a:t>oraz warstwy użytkownika</a:t>
            </a:r>
            <a:endParaRPr lang="pl-PL" sz="1600" b="1" dirty="0">
              <a:solidFill>
                <a:srgbClr val="31418D"/>
              </a:solidFill>
              <a:latin typeface="+mj-lt"/>
            </a:endParaRPr>
          </a:p>
        </p:txBody>
      </p:sp>
      <p:sp>
        <p:nvSpPr>
          <p:cNvPr id="4" name="Nawias klamrowy otwierający 3"/>
          <p:cNvSpPr/>
          <p:nvPr/>
        </p:nvSpPr>
        <p:spPr>
          <a:xfrm>
            <a:off x="6018663" y="2538484"/>
            <a:ext cx="627797" cy="1965277"/>
          </a:xfrm>
          <a:prstGeom prst="leftBrace">
            <a:avLst>
              <a:gd name="adj1" fmla="val 29140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100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15" grpId="0" build="p" animBg="1"/>
      <p:bldP spid="16" grpId="0" build="p" animBg="1"/>
      <p:bldP spid="17" grpId="0" build="p" animBg="1"/>
      <p:bldP spid="18" grpId="0" build="p" animBg="1"/>
      <p:bldP spid="20" grpId="0" build="p" animBg="1"/>
      <p:bldP spid="25" grpId="0" build="p" animBg="1"/>
      <p:bldP spid="26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87" y="1705921"/>
            <a:ext cx="8531718" cy="434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Punkt Informacyjny ds. Telekomunikacji</a:t>
            </a:r>
            <a:br>
              <a:rPr lang="pl-PL" dirty="0"/>
            </a:br>
            <a:endParaRPr lang="pl-PL" dirty="0"/>
          </a:p>
        </p:txBody>
      </p:sp>
      <p:sp>
        <p:nvSpPr>
          <p:cNvPr id="6" name="Symbol zastępczy zawartości 2"/>
          <p:cNvSpPr txBox="1">
            <a:spLocks/>
          </p:cNvSpPr>
          <p:nvPr/>
        </p:nvSpPr>
        <p:spPr>
          <a:xfrm>
            <a:off x="512218" y="3732963"/>
            <a:ext cx="2988628" cy="723332"/>
          </a:xfrm>
          <a:prstGeom prst="roundRect">
            <a:avLst/>
          </a:prstGeom>
          <a:solidFill>
            <a:schemeClr val="bg1">
              <a:alpha val="86000"/>
            </a:schemeClr>
          </a:solidFill>
        </p:spPr>
        <p:txBody>
          <a:bodyPr vert="horz" lIns="180000" tIns="180000" rIns="180000" bIns="180000" rtlCol="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1200" kern="1200">
                <a:solidFill>
                  <a:srgbClr val="4A4A49"/>
                </a:solidFill>
                <a:latin typeface="+mn-lt"/>
                <a:ea typeface="Helvetica" charset="0"/>
                <a:cs typeface="Helvetica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400" kern="120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100" kern="120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100" kern="120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100" kern="120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b="1" dirty="0" smtClean="0">
                <a:latin typeface="+mj-lt"/>
              </a:rPr>
              <a:t>Wiele formatów danych w tym m.in. DXF oraz GML</a:t>
            </a:r>
            <a:endParaRPr lang="pl-PL" sz="1600" b="1" dirty="0">
              <a:solidFill>
                <a:srgbClr val="31418D"/>
              </a:solidFill>
              <a:latin typeface="+mj-lt"/>
            </a:endParaRPr>
          </a:p>
        </p:txBody>
      </p:sp>
      <p:sp>
        <p:nvSpPr>
          <p:cNvPr id="9" name="Symbol zastępczy zawartości 2"/>
          <p:cNvSpPr txBox="1">
            <a:spLocks noGrp="1"/>
          </p:cNvSpPr>
          <p:nvPr>
            <p:ph sz="half" idx="2"/>
          </p:nvPr>
        </p:nvSpPr>
        <p:spPr>
          <a:xfrm>
            <a:off x="512218" y="4934724"/>
            <a:ext cx="2988628" cy="485704"/>
          </a:xfrm>
          <a:prstGeom prst="roundRect">
            <a:avLst/>
          </a:prstGeom>
          <a:solidFill>
            <a:schemeClr val="bg1">
              <a:alpha val="86000"/>
            </a:schemeClr>
          </a:solidFill>
        </p:spPr>
        <p:txBody>
          <a:bodyPr vert="horz" lIns="180000" tIns="180000" rIns="180000" bIns="180000" rtlCol="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1200" kern="1200">
                <a:solidFill>
                  <a:srgbClr val="4A4A49"/>
                </a:solidFill>
                <a:latin typeface="+mn-lt"/>
                <a:ea typeface="Helvetica" charset="0"/>
                <a:cs typeface="Helvetica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400" kern="120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100" kern="120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100" kern="120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100" kern="120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b="1" dirty="0" smtClean="0">
                <a:latin typeface="+mj-lt"/>
              </a:rPr>
              <a:t>Analizy danych</a:t>
            </a:r>
            <a:endParaRPr lang="pl-PL" sz="1600" b="1" dirty="0">
              <a:solidFill>
                <a:srgbClr val="31418D"/>
              </a:solidFill>
              <a:latin typeface="+mj-lt"/>
            </a:endParaRPr>
          </a:p>
        </p:txBody>
      </p:sp>
      <p:sp>
        <p:nvSpPr>
          <p:cNvPr id="10" name="Symbol zastępczy zawartości 2"/>
          <p:cNvSpPr txBox="1">
            <a:spLocks/>
          </p:cNvSpPr>
          <p:nvPr/>
        </p:nvSpPr>
        <p:spPr>
          <a:xfrm>
            <a:off x="512218" y="2697707"/>
            <a:ext cx="2988628" cy="524464"/>
          </a:xfrm>
          <a:prstGeom prst="roundRect">
            <a:avLst/>
          </a:prstGeom>
          <a:solidFill>
            <a:schemeClr val="bg1">
              <a:alpha val="86000"/>
            </a:schemeClr>
          </a:solidFill>
        </p:spPr>
        <p:txBody>
          <a:bodyPr vert="horz" lIns="180000" tIns="180000" rIns="180000" bIns="180000" rtlCol="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1200" kern="1200">
                <a:solidFill>
                  <a:srgbClr val="4A4A49"/>
                </a:solidFill>
                <a:latin typeface="+mn-lt"/>
                <a:ea typeface="Helvetica" charset="0"/>
                <a:cs typeface="Helvetica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400" kern="120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100" kern="120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100" kern="120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100" kern="120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b="1" dirty="0" smtClean="0">
                <a:latin typeface="+mj-lt"/>
              </a:rPr>
              <a:t>3 tryby wprowadzania danych</a:t>
            </a:r>
          </a:p>
        </p:txBody>
      </p:sp>
      <p:sp>
        <p:nvSpPr>
          <p:cNvPr id="12" name="Symbol zastępczy zawartości 2"/>
          <p:cNvSpPr txBox="1">
            <a:spLocks/>
          </p:cNvSpPr>
          <p:nvPr/>
        </p:nvSpPr>
        <p:spPr>
          <a:xfrm>
            <a:off x="3749012" y="2466753"/>
            <a:ext cx="2695331" cy="3142477"/>
          </a:xfrm>
          <a:prstGeom prst="roundRect">
            <a:avLst/>
          </a:prstGeom>
          <a:solidFill>
            <a:schemeClr val="bg1">
              <a:alpha val="86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1200" kern="1200">
                <a:solidFill>
                  <a:srgbClr val="4A4A49"/>
                </a:solidFill>
                <a:latin typeface="+mn-lt"/>
                <a:ea typeface="Helvetica" charset="0"/>
                <a:cs typeface="Helvetica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400" kern="120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100" kern="120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100" kern="120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100" kern="120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pl-PL" sz="1600" b="1" dirty="0" smtClean="0">
                <a:latin typeface="+mj-lt"/>
              </a:rPr>
              <a:t>Integracja z QGIS</a:t>
            </a:r>
          </a:p>
          <a:p>
            <a:pPr>
              <a:spcBef>
                <a:spcPts val="0"/>
              </a:spcBef>
            </a:pPr>
            <a:r>
              <a:rPr lang="pl-PL" sz="1600" b="1" dirty="0" smtClean="0">
                <a:latin typeface="+mj-lt"/>
              </a:rPr>
              <a:t>dla administratorów</a:t>
            </a:r>
          </a:p>
          <a:p>
            <a:endParaRPr lang="pl-PL" sz="1600" b="1" dirty="0">
              <a:solidFill>
                <a:srgbClr val="31418D"/>
              </a:solidFill>
              <a:latin typeface="+mj-lt"/>
            </a:endParaRPr>
          </a:p>
          <a:p>
            <a:endParaRPr lang="pl-PL" sz="1600" b="1" dirty="0" smtClean="0">
              <a:solidFill>
                <a:srgbClr val="31418D"/>
              </a:solidFill>
              <a:latin typeface="+mj-lt"/>
            </a:endParaRPr>
          </a:p>
          <a:p>
            <a:endParaRPr lang="pl-PL" sz="1600" b="1" dirty="0">
              <a:solidFill>
                <a:srgbClr val="31418D"/>
              </a:solidFill>
              <a:latin typeface="+mj-lt"/>
            </a:endParaRPr>
          </a:p>
          <a:p>
            <a:endParaRPr lang="pl-PL" sz="1600" b="1" dirty="0" smtClean="0">
              <a:solidFill>
                <a:srgbClr val="31418D"/>
              </a:solidFill>
              <a:latin typeface="+mj-lt"/>
            </a:endParaRPr>
          </a:p>
          <a:p>
            <a:endParaRPr lang="pl-PL" sz="1600" b="1" dirty="0" smtClean="0">
              <a:solidFill>
                <a:srgbClr val="31418D"/>
              </a:solidFill>
              <a:latin typeface="+mj-lt"/>
            </a:endParaRPr>
          </a:p>
          <a:p>
            <a:pPr>
              <a:spcBef>
                <a:spcPts val="0"/>
              </a:spcBef>
            </a:pPr>
            <a:r>
              <a:rPr lang="pl-PL" sz="1400" b="1" dirty="0" smtClean="0">
                <a:solidFill>
                  <a:srgbClr val="31418D"/>
                </a:solidFill>
                <a:latin typeface="+mj-lt"/>
              </a:rPr>
              <a:t>+ planowane wdrożenie</a:t>
            </a:r>
          </a:p>
          <a:p>
            <a:pPr>
              <a:spcBef>
                <a:spcPts val="0"/>
              </a:spcBef>
            </a:pPr>
            <a:r>
              <a:rPr lang="pl-PL" sz="1400" b="1" dirty="0" smtClean="0">
                <a:solidFill>
                  <a:srgbClr val="31418D"/>
                </a:solidFill>
                <a:latin typeface="+mj-lt"/>
              </a:rPr>
              <a:t>dla interesariuszy systemu</a:t>
            </a:r>
            <a:endParaRPr lang="pl-PL" sz="1400" b="1" dirty="0">
              <a:solidFill>
                <a:srgbClr val="31418D"/>
              </a:solidFill>
              <a:latin typeface="+mj-lt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492" y="3342806"/>
            <a:ext cx="1390370" cy="139037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" name="Prostokąt 2"/>
          <p:cNvSpPr/>
          <p:nvPr/>
        </p:nvSpPr>
        <p:spPr>
          <a:xfrm>
            <a:off x="7112000" y="5609230"/>
            <a:ext cx="571500" cy="2327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381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9" grpId="0" build="p" animBg="1"/>
      <p:bldP spid="10" grpId="0" build="p" animBg="1"/>
      <p:bldP spid="12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97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Agenda</a:t>
            </a:r>
            <a:endParaRPr lang="pl-PL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sz="half" idx="2"/>
          </p:nvPr>
        </p:nvSpPr>
        <p:spPr>
          <a:xfrm>
            <a:off x="628651" y="1917469"/>
            <a:ext cx="7886700" cy="3002063"/>
          </a:xfrm>
        </p:spPr>
        <p:txBody>
          <a:bodyPr/>
          <a:lstStyle/>
          <a:p>
            <a:endParaRPr lang="pl-PL" dirty="0"/>
          </a:p>
        </p:txBody>
      </p:sp>
      <p:graphicFrame>
        <p:nvGraphicFramePr>
          <p:cNvPr id="9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128338"/>
              </p:ext>
            </p:extLst>
          </p:nvPr>
        </p:nvGraphicFramePr>
        <p:xfrm>
          <a:off x="623236" y="1911382"/>
          <a:ext cx="7886699" cy="862768"/>
        </p:xfrm>
        <a:graphic>
          <a:graphicData uri="http://schemas.openxmlformats.org/drawingml/2006/table">
            <a:tbl>
              <a:tblPr>
                <a:tableStyleId>{5A111915-BE36-4E01-A7E5-04B1672EAD32}</a:tableStyleId>
              </a:tblPr>
              <a:tblGrid>
                <a:gridCol w="3259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0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276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Calibri Regular" charset="0"/>
                        <a:cs typeface="Calibri Regular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D54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600" b="0" dirty="0" smtClean="0">
                          <a:solidFill>
                            <a:srgbClr val="4A4A49"/>
                          </a:solidFill>
                        </a:rPr>
                        <a:t>Program Operacyjny</a:t>
                      </a:r>
                      <a:r>
                        <a:rPr lang="pl-PL" sz="1600" b="0" baseline="0" dirty="0" smtClean="0">
                          <a:solidFill>
                            <a:srgbClr val="4A4A49"/>
                          </a:solidFill>
                        </a:rPr>
                        <a:t> Polska Cyfrowa</a:t>
                      </a:r>
                      <a:endParaRPr lang="pl-PL" sz="1600" b="0" dirty="0" smtClean="0">
                        <a:solidFill>
                          <a:srgbClr val="4A4A49"/>
                        </a:solidFill>
                      </a:endParaRPr>
                    </a:p>
                  </a:txBody>
                  <a:tcPr marL="216000" marR="360000" marT="125999" marB="144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1822150"/>
              </p:ext>
            </p:extLst>
          </p:nvPr>
        </p:nvGraphicFramePr>
        <p:xfrm>
          <a:off x="623236" y="2984073"/>
          <a:ext cx="7886699" cy="862768"/>
        </p:xfrm>
        <a:graphic>
          <a:graphicData uri="http://schemas.openxmlformats.org/drawingml/2006/table">
            <a:tbl>
              <a:tblPr>
                <a:tableStyleId>{5A111915-BE36-4E01-A7E5-04B1672EAD32}</a:tableStyleId>
              </a:tblPr>
              <a:tblGrid>
                <a:gridCol w="3259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0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2768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chemeClr val="bg1"/>
                          </a:solidFill>
                          <a:latin typeface="+mn-lt"/>
                          <a:cs typeface="+mn-cs"/>
                        </a:rPr>
                        <a:t>2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Calibri Regular" charset="0"/>
                        <a:cs typeface="Calibri Regular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D54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600" b="0" dirty="0" smtClean="0">
                          <a:solidFill>
                            <a:srgbClr val="4A4A49"/>
                          </a:solidFill>
                        </a:rPr>
                        <a:t>Atlas szerokopasmowego dostępu do Internetu</a:t>
                      </a:r>
                    </a:p>
                  </a:txBody>
                  <a:tcPr marL="216000" marR="360000" marT="125999" marB="144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086925"/>
              </p:ext>
            </p:extLst>
          </p:nvPr>
        </p:nvGraphicFramePr>
        <p:xfrm>
          <a:off x="623236" y="4056764"/>
          <a:ext cx="7886699" cy="862768"/>
        </p:xfrm>
        <a:graphic>
          <a:graphicData uri="http://schemas.openxmlformats.org/drawingml/2006/table">
            <a:tbl>
              <a:tblPr>
                <a:tableStyleId>{5A111915-BE36-4E01-A7E5-04B1672EAD32}</a:tableStyleId>
              </a:tblPr>
              <a:tblGrid>
                <a:gridCol w="3259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0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2768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chemeClr val="bg1"/>
                          </a:solidFill>
                          <a:latin typeface="+mn-lt"/>
                          <a:cs typeface="+mn-cs"/>
                        </a:rPr>
                        <a:t>3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Calibri Regular" charset="0"/>
                        <a:cs typeface="Calibri Regular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D54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600" b="0" dirty="0" smtClean="0">
                          <a:solidFill>
                            <a:srgbClr val="4A4A49"/>
                          </a:solidFill>
                        </a:rPr>
                        <a:t>Punkt Informacyjny ds. Telekomunikacji</a:t>
                      </a:r>
                    </a:p>
                  </a:txBody>
                  <a:tcPr marL="216000" marR="360000" marT="125999" marB="144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34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ole tekstowe 147"/>
          <p:cNvSpPr txBox="1"/>
          <p:nvPr/>
        </p:nvSpPr>
        <p:spPr>
          <a:xfrm>
            <a:off x="795163" y="4532952"/>
            <a:ext cx="1622047" cy="27699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l-PL" sz="1200" dirty="0" smtClean="0">
                <a:solidFill>
                  <a:srgbClr val="4A4A49"/>
                </a:solidFill>
                <a:latin typeface="Calibri Light" panose="020F0302020204030204" pitchFamily="34" charset="0"/>
              </a:rPr>
              <a:t>linia telekomunikacyjna</a:t>
            </a:r>
          </a:p>
        </p:txBody>
      </p:sp>
      <p:sp>
        <p:nvSpPr>
          <p:cNvPr id="147" name="pole tekstowe 146"/>
          <p:cNvSpPr txBox="1"/>
          <p:nvPr/>
        </p:nvSpPr>
        <p:spPr>
          <a:xfrm>
            <a:off x="528595" y="3738463"/>
            <a:ext cx="1033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200" dirty="0" smtClean="0">
                <a:solidFill>
                  <a:srgbClr val="4A4A49"/>
                </a:solidFill>
                <a:latin typeface="Calibri Light" panose="020F0302020204030204" pitchFamily="34" charset="0"/>
              </a:rPr>
              <a:t>węzeł</a:t>
            </a:r>
          </a:p>
          <a:p>
            <a:pPr algn="ctr"/>
            <a:r>
              <a:rPr lang="pl-PL" sz="1200" dirty="0" smtClean="0">
                <a:solidFill>
                  <a:srgbClr val="4A4A49"/>
                </a:solidFill>
                <a:latin typeface="Calibri Light" panose="020F0302020204030204" pitchFamily="34" charset="0"/>
              </a:rPr>
              <a:t>dystrybucyjny</a:t>
            </a:r>
            <a:endParaRPr lang="pl-PL" sz="1200" dirty="0">
              <a:solidFill>
                <a:srgbClr val="4A4A49"/>
              </a:solidFill>
              <a:latin typeface="Calibri Light" panose="020F0302020204030204" pitchFamily="34" charset="0"/>
            </a:endParaRPr>
          </a:p>
        </p:txBody>
      </p:sp>
      <p:sp>
        <p:nvSpPr>
          <p:cNvPr id="149" name="pole tekstowe 148"/>
          <p:cNvSpPr txBox="1"/>
          <p:nvPr/>
        </p:nvSpPr>
        <p:spPr>
          <a:xfrm>
            <a:off x="3875940" y="4215902"/>
            <a:ext cx="864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200" dirty="0" smtClean="0">
                <a:solidFill>
                  <a:srgbClr val="4A4A49"/>
                </a:solidFill>
                <a:latin typeface="Calibri Light" panose="020F0302020204030204" pitchFamily="34" charset="0"/>
              </a:rPr>
              <a:t>węzeł</a:t>
            </a:r>
          </a:p>
          <a:p>
            <a:pPr algn="ctr"/>
            <a:r>
              <a:rPr lang="pl-PL" sz="1200" dirty="0" smtClean="0">
                <a:solidFill>
                  <a:srgbClr val="4A4A49"/>
                </a:solidFill>
                <a:latin typeface="Calibri Light" panose="020F0302020204030204" pitchFamily="34" charset="0"/>
              </a:rPr>
              <a:t>dostępowy</a:t>
            </a:r>
            <a:endParaRPr lang="pl-PL" sz="1200" dirty="0">
              <a:solidFill>
                <a:srgbClr val="4A4A49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394" name="Łącznik prostoliniowy 393"/>
          <p:cNvCxnSpPr>
            <a:stCxn id="352" idx="7"/>
          </p:cNvCxnSpPr>
          <p:nvPr/>
        </p:nvCxnSpPr>
        <p:spPr>
          <a:xfrm flipV="1">
            <a:off x="540030" y="3495007"/>
            <a:ext cx="481099" cy="282348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Łącznik prostoliniowy 321"/>
          <p:cNvCxnSpPr>
            <a:stCxn id="352" idx="0"/>
          </p:cNvCxnSpPr>
          <p:nvPr/>
        </p:nvCxnSpPr>
        <p:spPr>
          <a:xfrm flipV="1">
            <a:off x="438195" y="3235239"/>
            <a:ext cx="101835" cy="499935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6" name="Grupa 1085"/>
          <p:cNvGrpSpPr/>
          <p:nvPr/>
        </p:nvGrpSpPr>
        <p:grpSpPr>
          <a:xfrm>
            <a:off x="348846" y="4017377"/>
            <a:ext cx="4515620" cy="855618"/>
            <a:chOff x="348846" y="4017377"/>
            <a:chExt cx="4515620" cy="855618"/>
          </a:xfrm>
        </p:grpSpPr>
        <p:cxnSp>
          <p:nvCxnSpPr>
            <p:cNvPr id="1078" name="Łącznik prostoliniowy 1077"/>
            <p:cNvCxnSpPr/>
            <p:nvPr/>
          </p:nvCxnSpPr>
          <p:spPr>
            <a:xfrm flipH="1">
              <a:off x="348846" y="4017377"/>
              <a:ext cx="52350" cy="255428"/>
            </a:xfrm>
            <a:prstGeom prst="line">
              <a:avLst/>
            </a:prstGeom>
            <a:ln w="57150" cap="rnd">
              <a:solidFill>
                <a:srgbClr val="31418D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0" name="Łącznik prostoliniowy 1079"/>
            <p:cNvCxnSpPr/>
            <p:nvPr/>
          </p:nvCxnSpPr>
          <p:spPr>
            <a:xfrm>
              <a:off x="348846" y="4272805"/>
              <a:ext cx="4474229" cy="600190"/>
            </a:xfrm>
            <a:prstGeom prst="line">
              <a:avLst/>
            </a:prstGeom>
            <a:ln w="57150" cap="rnd">
              <a:solidFill>
                <a:srgbClr val="31418D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2" name="Łącznik prostoliniowy 1081"/>
            <p:cNvCxnSpPr>
              <a:endCxn id="310" idx="4"/>
            </p:cNvCxnSpPr>
            <p:nvPr/>
          </p:nvCxnSpPr>
          <p:spPr>
            <a:xfrm flipV="1">
              <a:off x="4823075" y="4592221"/>
              <a:ext cx="41391" cy="280774"/>
            </a:xfrm>
            <a:prstGeom prst="line">
              <a:avLst/>
            </a:prstGeom>
            <a:ln w="57150" cap="rnd">
              <a:solidFill>
                <a:srgbClr val="31418D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0" name="Łącznik prostoliniowy 319"/>
          <p:cNvCxnSpPr>
            <a:stCxn id="352" idx="2"/>
          </p:cNvCxnSpPr>
          <p:nvPr/>
        </p:nvCxnSpPr>
        <p:spPr>
          <a:xfrm flipH="1" flipV="1">
            <a:off x="-175846" y="3777355"/>
            <a:ext cx="470025" cy="101835"/>
          </a:xfrm>
          <a:prstGeom prst="line">
            <a:avLst/>
          </a:prstGeom>
          <a:ln w="889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Model infrastruktury telekomunikacyjnej</a:t>
            </a:r>
            <a:endParaRPr lang="pl-PL" dirty="0"/>
          </a:p>
        </p:txBody>
      </p:sp>
      <p:grpSp>
        <p:nvGrpSpPr>
          <p:cNvPr id="299" name="Grupa 298"/>
          <p:cNvGrpSpPr/>
          <p:nvPr/>
        </p:nvGrpSpPr>
        <p:grpSpPr>
          <a:xfrm>
            <a:off x="3856394" y="4550039"/>
            <a:ext cx="2006570" cy="2066684"/>
            <a:chOff x="3856394" y="4550039"/>
            <a:chExt cx="2006570" cy="2066684"/>
          </a:xfrm>
        </p:grpSpPr>
        <p:cxnSp>
          <p:nvCxnSpPr>
            <p:cNvPr id="1048" name="Łącznik zakrzywiony 1047"/>
            <p:cNvCxnSpPr>
              <a:stCxn id="310" idx="5"/>
              <a:endCxn id="180" idx="3"/>
            </p:cNvCxnSpPr>
            <p:nvPr/>
          </p:nvCxnSpPr>
          <p:spPr>
            <a:xfrm rot="16200000" flipH="1">
              <a:off x="4818573" y="4697768"/>
              <a:ext cx="1184259" cy="888802"/>
            </a:xfrm>
            <a:prstGeom prst="curvedConnector4">
              <a:avLst>
                <a:gd name="adj1" fmla="val 16943"/>
                <a:gd name="adj2" fmla="val 126604"/>
              </a:avLst>
            </a:prstGeom>
            <a:ln w="28575">
              <a:solidFill>
                <a:srgbClr val="C7D54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4" name="Grupa 123"/>
            <p:cNvGrpSpPr/>
            <p:nvPr/>
          </p:nvGrpSpPr>
          <p:grpSpPr>
            <a:xfrm>
              <a:off x="5380738" y="5154718"/>
              <a:ext cx="386087" cy="395896"/>
              <a:chOff x="8087228" y="3789040"/>
              <a:chExt cx="386087" cy="395896"/>
            </a:xfrm>
          </p:grpSpPr>
          <p:sp>
            <p:nvSpPr>
              <p:cNvPr id="155" name="Prostokąt 154"/>
              <p:cNvSpPr/>
              <p:nvPr/>
            </p:nvSpPr>
            <p:spPr>
              <a:xfrm>
                <a:off x="8087228" y="3915319"/>
                <a:ext cx="386087" cy="269617"/>
              </a:xfrm>
              <a:prstGeom prst="rect">
                <a:avLst/>
              </a:prstGeom>
              <a:solidFill>
                <a:srgbClr val="31418D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6" name="Prostokąt 155"/>
              <p:cNvSpPr/>
              <p:nvPr/>
            </p:nvSpPr>
            <p:spPr>
              <a:xfrm>
                <a:off x="8167663" y="3977539"/>
                <a:ext cx="96522" cy="20739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57" name="Prostokąt 156"/>
              <p:cNvSpPr/>
              <p:nvPr/>
            </p:nvSpPr>
            <p:spPr>
              <a:xfrm>
                <a:off x="8332281" y="3977539"/>
                <a:ext cx="81095" cy="10369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58" name="Trójkąt równoramienny 157"/>
              <p:cNvSpPr/>
              <p:nvPr/>
            </p:nvSpPr>
            <p:spPr>
              <a:xfrm>
                <a:off x="8087228" y="3789040"/>
                <a:ext cx="386087" cy="126279"/>
              </a:xfrm>
              <a:prstGeom prst="triangle">
                <a:avLst/>
              </a:prstGeom>
              <a:solidFill>
                <a:srgbClr val="31418D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28" name="Grupa 127"/>
            <p:cNvGrpSpPr/>
            <p:nvPr/>
          </p:nvGrpSpPr>
          <p:grpSpPr>
            <a:xfrm>
              <a:off x="4694379" y="5631995"/>
              <a:ext cx="386087" cy="395896"/>
              <a:chOff x="8087228" y="3789040"/>
              <a:chExt cx="386087" cy="395896"/>
            </a:xfrm>
          </p:grpSpPr>
          <p:sp>
            <p:nvSpPr>
              <p:cNvPr id="139" name="Prostokąt 138"/>
              <p:cNvSpPr/>
              <p:nvPr/>
            </p:nvSpPr>
            <p:spPr>
              <a:xfrm>
                <a:off x="8087228" y="3915319"/>
                <a:ext cx="386087" cy="269617"/>
              </a:xfrm>
              <a:prstGeom prst="rect">
                <a:avLst/>
              </a:prstGeom>
              <a:solidFill>
                <a:srgbClr val="31418D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0" name="Prostokąt 139"/>
              <p:cNvSpPr/>
              <p:nvPr/>
            </p:nvSpPr>
            <p:spPr>
              <a:xfrm>
                <a:off x="8167663" y="3977539"/>
                <a:ext cx="96522" cy="20739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41" name="Prostokąt 140"/>
              <p:cNvSpPr/>
              <p:nvPr/>
            </p:nvSpPr>
            <p:spPr>
              <a:xfrm>
                <a:off x="8332281" y="3977539"/>
                <a:ext cx="81095" cy="10369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42" name="Trójkąt równoramienny 141"/>
              <p:cNvSpPr/>
              <p:nvPr/>
            </p:nvSpPr>
            <p:spPr>
              <a:xfrm>
                <a:off x="8087228" y="3789040"/>
                <a:ext cx="386087" cy="126279"/>
              </a:xfrm>
              <a:prstGeom prst="triangle">
                <a:avLst/>
              </a:prstGeom>
              <a:solidFill>
                <a:srgbClr val="31418D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29" name="Grupa 128"/>
            <p:cNvGrpSpPr/>
            <p:nvPr/>
          </p:nvGrpSpPr>
          <p:grpSpPr>
            <a:xfrm>
              <a:off x="4100542" y="4963015"/>
              <a:ext cx="386087" cy="395896"/>
              <a:chOff x="8087228" y="3789040"/>
              <a:chExt cx="386087" cy="395896"/>
            </a:xfrm>
          </p:grpSpPr>
          <p:sp>
            <p:nvSpPr>
              <p:cNvPr id="135" name="Prostokąt 134"/>
              <p:cNvSpPr/>
              <p:nvPr/>
            </p:nvSpPr>
            <p:spPr>
              <a:xfrm>
                <a:off x="8087228" y="3915319"/>
                <a:ext cx="386087" cy="269617"/>
              </a:xfrm>
              <a:prstGeom prst="rect">
                <a:avLst/>
              </a:prstGeom>
              <a:solidFill>
                <a:srgbClr val="31418D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6" name="Prostokąt 135"/>
              <p:cNvSpPr/>
              <p:nvPr/>
            </p:nvSpPr>
            <p:spPr>
              <a:xfrm>
                <a:off x="8167663" y="3977539"/>
                <a:ext cx="96522" cy="20739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37" name="Prostokąt 136"/>
              <p:cNvSpPr/>
              <p:nvPr/>
            </p:nvSpPr>
            <p:spPr>
              <a:xfrm>
                <a:off x="8332281" y="3977539"/>
                <a:ext cx="81095" cy="10369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38" name="Trójkąt równoramienny 137"/>
              <p:cNvSpPr/>
              <p:nvPr/>
            </p:nvSpPr>
            <p:spPr>
              <a:xfrm>
                <a:off x="8087228" y="3789040"/>
                <a:ext cx="386087" cy="126279"/>
              </a:xfrm>
              <a:prstGeom prst="triangle">
                <a:avLst/>
              </a:prstGeom>
              <a:solidFill>
                <a:srgbClr val="31418D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30" name="Grupa 129"/>
            <p:cNvGrpSpPr/>
            <p:nvPr/>
          </p:nvGrpSpPr>
          <p:grpSpPr>
            <a:xfrm>
              <a:off x="4772800" y="5132990"/>
              <a:ext cx="386087" cy="395896"/>
              <a:chOff x="8087228" y="3789040"/>
              <a:chExt cx="386087" cy="395896"/>
            </a:xfrm>
          </p:grpSpPr>
          <p:sp>
            <p:nvSpPr>
              <p:cNvPr id="131" name="Prostokąt 130"/>
              <p:cNvSpPr/>
              <p:nvPr/>
            </p:nvSpPr>
            <p:spPr>
              <a:xfrm>
                <a:off x="8087228" y="3915319"/>
                <a:ext cx="386087" cy="269617"/>
              </a:xfrm>
              <a:prstGeom prst="rect">
                <a:avLst/>
              </a:prstGeom>
              <a:solidFill>
                <a:srgbClr val="31418D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2" name="Prostokąt 131"/>
              <p:cNvSpPr/>
              <p:nvPr/>
            </p:nvSpPr>
            <p:spPr>
              <a:xfrm>
                <a:off x="8167663" y="3977539"/>
                <a:ext cx="96522" cy="20739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33" name="Prostokąt 132"/>
              <p:cNvSpPr/>
              <p:nvPr/>
            </p:nvSpPr>
            <p:spPr>
              <a:xfrm>
                <a:off x="8332281" y="3977539"/>
                <a:ext cx="81095" cy="10369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34" name="Trójkąt równoramienny 133"/>
              <p:cNvSpPr/>
              <p:nvPr/>
            </p:nvSpPr>
            <p:spPr>
              <a:xfrm>
                <a:off x="8087228" y="3789040"/>
                <a:ext cx="386087" cy="126279"/>
              </a:xfrm>
              <a:prstGeom prst="triangle">
                <a:avLst/>
              </a:prstGeom>
              <a:solidFill>
                <a:srgbClr val="31418D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180" name="Prostokąt zaokrąglony 179"/>
            <p:cNvSpPr/>
            <p:nvPr/>
          </p:nvSpPr>
          <p:spPr>
            <a:xfrm rot="430629">
              <a:off x="3856394" y="4993521"/>
              <a:ext cx="2006570" cy="1230860"/>
            </a:xfrm>
            <a:prstGeom prst="roundRect">
              <a:avLst/>
            </a:prstGeom>
            <a:noFill/>
            <a:ln w="28575">
              <a:solidFill>
                <a:srgbClr val="C7D5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79" name="pole tekstowe 178"/>
            <p:cNvSpPr txBox="1"/>
            <p:nvPr/>
          </p:nvSpPr>
          <p:spPr>
            <a:xfrm>
              <a:off x="4877060" y="6339724"/>
              <a:ext cx="891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200" dirty="0">
                  <a:solidFill>
                    <a:srgbClr val="4A4A49"/>
                  </a:solidFill>
                  <a:latin typeface="Calibri Light" panose="020F0302020204030204" pitchFamily="34" charset="0"/>
                </a:rPr>
                <a:t>z</a:t>
              </a:r>
              <a:r>
                <a:rPr lang="pl-PL" sz="1200" dirty="0" smtClean="0">
                  <a:solidFill>
                    <a:srgbClr val="4A4A49"/>
                  </a:solidFill>
                  <a:latin typeface="Calibri Light" panose="020F0302020204030204" pitchFamily="34" charset="0"/>
                </a:rPr>
                <a:t>asięgi sieci</a:t>
              </a:r>
              <a:endParaRPr lang="pl-PL" sz="1200" dirty="0">
                <a:solidFill>
                  <a:srgbClr val="4A4A49"/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302" name="Grupa 301"/>
          <p:cNvGrpSpPr/>
          <p:nvPr/>
        </p:nvGrpSpPr>
        <p:grpSpPr>
          <a:xfrm>
            <a:off x="2993802" y="2886415"/>
            <a:ext cx="1870664" cy="1345790"/>
            <a:chOff x="3262104" y="3590411"/>
            <a:chExt cx="1870664" cy="1345790"/>
          </a:xfrm>
        </p:grpSpPr>
        <p:cxnSp>
          <p:nvCxnSpPr>
            <p:cNvPr id="1052" name="Łącznik zakrzywiony 1051"/>
            <p:cNvCxnSpPr>
              <a:stCxn id="286" idx="2"/>
              <a:endCxn id="309" idx="0"/>
            </p:cNvCxnSpPr>
            <p:nvPr/>
          </p:nvCxnSpPr>
          <p:spPr>
            <a:xfrm rot="16200000" flipH="1">
              <a:off x="4140040" y="3943473"/>
              <a:ext cx="604614" cy="1380842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rgbClr val="C7D54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2" name="Grupa 281"/>
            <p:cNvGrpSpPr/>
            <p:nvPr/>
          </p:nvGrpSpPr>
          <p:grpSpPr>
            <a:xfrm>
              <a:off x="3262104" y="3590411"/>
              <a:ext cx="974540" cy="741176"/>
              <a:chOff x="7380312" y="3801492"/>
              <a:chExt cx="974540" cy="741176"/>
            </a:xfrm>
          </p:grpSpPr>
          <p:grpSp>
            <p:nvGrpSpPr>
              <p:cNvPr id="283" name="Grupa 282"/>
              <p:cNvGrpSpPr/>
              <p:nvPr/>
            </p:nvGrpSpPr>
            <p:grpSpPr>
              <a:xfrm>
                <a:off x="7380312" y="4064962"/>
                <a:ext cx="254460" cy="477706"/>
                <a:chOff x="7380312" y="4041091"/>
                <a:chExt cx="254460" cy="477706"/>
              </a:xfrm>
            </p:grpSpPr>
            <p:sp>
              <p:nvSpPr>
                <p:cNvPr id="295" name="Prostokąt 294"/>
                <p:cNvSpPr/>
                <p:nvPr/>
              </p:nvSpPr>
              <p:spPr>
                <a:xfrm>
                  <a:off x="7380312" y="4041091"/>
                  <a:ext cx="254460" cy="477706"/>
                </a:xfrm>
                <a:prstGeom prst="rect">
                  <a:avLst/>
                </a:prstGeom>
                <a:solidFill>
                  <a:srgbClr val="31418D"/>
                </a:solidFill>
                <a:ln w="9525">
                  <a:solidFill>
                    <a:srgbClr val="31418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>
                    <a:ln>
                      <a:solidFill>
                        <a:sysClr val="windowText" lastClr="000000"/>
                      </a:solidFill>
                    </a:ln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96" name="Prostokąt 295"/>
                <p:cNvSpPr/>
                <p:nvPr/>
              </p:nvSpPr>
              <p:spPr>
                <a:xfrm>
                  <a:off x="7466995" y="4279030"/>
                  <a:ext cx="81095" cy="103699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31418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297" name="Prostokąt 296"/>
                <p:cNvSpPr/>
                <p:nvPr/>
              </p:nvSpPr>
              <p:spPr>
                <a:xfrm>
                  <a:off x="7466995" y="4117389"/>
                  <a:ext cx="81095" cy="103699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31418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</p:grpSp>
          <p:grpSp>
            <p:nvGrpSpPr>
              <p:cNvPr id="284" name="Grupa 283"/>
              <p:cNvGrpSpPr/>
              <p:nvPr/>
            </p:nvGrpSpPr>
            <p:grpSpPr>
              <a:xfrm>
                <a:off x="8100392" y="4055691"/>
                <a:ext cx="254460" cy="486977"/>
                <a:chOff x="8100392" y="4041091"/>
                <a:chExt cx="254460" cy="486977"/>
              </a:xfrm>
            </p:grpSpPr>
            <p:sp>
              <p:nvSpPr>
                <p:cNvPr id="292" name="Prostokąt 291"/>
                <p:cNvSpPr/>
                <p:nvPr/>
              </p:nvSpPr>
              <p:spPr>
                <a:xfrm>
                  <a:off x="8100392" y="4041091"/>
                  <a:ext cx="254460" cy="486977"/>
                </a:xfrm>
                <a:prstGeom prst="rect">
                  <a:avLst/>
                </a:prstGeom>
                <a:solidFill>
                  <a:srgbClr val="31418D"/>
                </a:solidFill>
                <a:ln w="9525">
                  <a:solidFill>
                    <a:srgbClr val="31418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>
                    <a:ln>
                      <a:solidFill>
                        <a:sysClr val="windowText" lastClr="000000"/>
                      </a:solidFill>
                    </a:ln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93" name="Prostokąt 292"/>
                <p:cNvSpPr/>
                <p:nvPr/>
              </p:nvSpPr>
              <p:spPr>
                <a:xfrm>
                  <a:off x="8187075" y="4289249"/>
                  <a:ext cx="81095" cy="103699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31418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294" name="Prostokąt 293"/>
                <p:cNvSpPr/>
                <p:nvPr/>
              </p:nvSpPr>
              <p:spPr>
                <a:xfrm>
                  <a:off x="8187075" y="4127026"/>
                  <a:ext cx="81095" cy="103699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31418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</p:grpSp>
          <p:grpSp>
            <p:nvGrpSpPr>
              <p:cNvPr id="285" name="Grupa 284"/>
              <p:cNvGrpSpPr/>
              <p:nvPr/>
            </p:nvGrpSpPr>
            <p:grpSpPr>
              <a:xfrm>
                <a:off x="7648612" y="3801492"/>
                <a:ext cx="437940" cy="741176"/>
                <a:chOff x="7639760" y="3782026"/>
                <a:chExt cx="437940" cy="741176"/>
              </a:xfrm>
            </p:grpSpPr>
            <p:sp>
              <p:nvSpPr>
                <p:cNvPr id="286" name="Prostokąt 285"/>
                <p:cNvSpPr/>
                <p:nvPr/>
              </p:nvSpPr>
              <p:spPr>
                <a:xfrm>
                  <a:off x="7668238" y="3789040"/>
                  <a:ext cx="386087" cy="734162"/>
                </a:xfrm>
                <a:prstGeom prst="rect">
                  <a:avLst/>
                </a:prstGeom>
                <a:solidFill>
                  <a:srgbClr val="31418D"/>
                </a:solidFill>
                <a:ln w="9525">
                  <a:solidFill>
                    <a:srgbClr val="31418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>
                    <a:ln>
                      <a:solidFill>
                        <a:sysClr val="windowText" lastClr="000000"/>
                      </a:solidFill>
                    </a:ln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7" name="Prostokąt 286"/>
                <p:cNvSpPr/>
                <p:nvPr/>
              </p:nvSpPr>
              <p:spPr>
                <a:xfrm>
                  <a:off x="7781282" y="4279030"/>
                  <a:ext cx="159998" cy="24417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31418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288" name="Prostokąt 287"/>
                <p:cNvSpPr/>
                <p:nvPr/>
              </p:nvSpPr>
              <p:spPr>
                <a:xfrm>
                  <a:off x="7780695" y="4118208"/>
                  <a:ext cx="160585" cy="103699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31418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289" name="Prostokąt 288"/>
                <p:cNvSpPr/>
                <p:nvPr/>
              </p:nvSpPr>
              <p:spPr>
                <a:xfrm>
                  <a:off x="7780696" y="3973373"/>
                  <a:ext cx="160584" cy="103699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31418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290" name="Schemat blokowy: proces alternatywny 289"/>
                <p:cNvSpPr/>
                <p:nvPr/>
              </p:nvSpPr>
              <p:spPr>
                <a:xfrm>
                  <a:off x="7698540" y="3825892"/>
                  <a:ext cx="320380" cy="112324"/>
                </a:xfrm>
                <a:prstGeom prst="flowChartAlternateProcess">
                  <a:avLst/>
                </a:prstGeom>
                <a:solidFill>
                  <a:schemeClr val="bg1">
                    <a:lumMod val="95000"/>
                  </a:schemeClr>
                </a:solidFill>
                <a:ln w="3175">
                  <a:solidFill>
                    <a:srgbClr val="31418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291" name="pole tekstowe 290"/>
                <p:cNvSpPr txBox="1"/>
                <p:nvPr/>
              </p:nvSpPr>
              <p:spPr>
                <a:xfrm>
                  <a:off x="7639760" y="3782026"/>
                  <a:ext cx="437940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l-PL" sz="700" dirty="0" smtClean="0">
                      <a:ln w="6350">
                        <a:noFill/>
                      </a:ln>
                      <a:solidFill>
                        <a:srgbClr val="31418D"/>
                      </a:solidFill>
                      <a:latin typeface="+mj-lt"/>
                    </a:rPr>
                    <a:t>SP nr 1</a:t>
                  </a:r>
                  <a:endParaRPr lang="pl-PL" sz="700" dirty="0">
                    <a:ln w="6350">
                      <a:noFill/>
                    </a:ln>
                    <a:solidFill>
                      <a:srgbClr val="31418D"/>
                    </a:solidFill>
                    <a:latin typeface="+mj-lt"/>
                  </a:endParaRPr>
                </a:p>
              </p:txBody>
            </p:sp>
          </p:grpSp>
        </p:grpSp>
      </p:grpSp>
      <p:grpSp>
        <p:nvGrpSpPr>
          <p:cNvPr id="301" name="Grupa 300"/>
          <p:cNvGrpSpPr/>
          <p:nvPr/>
        </p:nvGrpSpPr>
        <p:grpSpPr>
          <a:xfrm>
            <a:off x="4823075" y="1505703"/>
            <a:ext cx="2978529" cy="2840668"/>
            <a:chOff x="4823075" y="1505703"/>
            <a:chExt cx="2978529" cy="2840668"/>
          </a:xfrm>
        </p:grpSpPr>
        <p:cxnSp>
          <p:nvCxnSpPr>
            <p:cNvPr id="1040" name="Łącznik zakrzywiony 1039"/>
            <p:cNvCxnSpPr>
              <a:stCxn id="310" idx="7"/>
              <a:endCxn id="280" idx="2"/>
            </p:cNvCxnSpPr>
            <p:nvPr/>
          </p:nvCxnSpPr>
          <p:spPr>
            <a:xfrm rot="5400000" flipH="1" flipV="1">
              <a:off x="5485435" y="3519466"/>
              <a:ext cx="307770" cy="1346039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rgbClr val="C7D54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2" name="Grupa 181"/>
            <p:cNvGrpSpPr/>
            <p:nvPr/>
          </p:nvGrpSpPr>
          <p:grpSpPr>
            <a:xfrm>
              <a:off x="5194256" y="2943041"/>
              <a:ext cx="386087" cy="395896"/>
              <a:chOff x="8087228" y="3789040"/>
              <a:chExt cx="386087" cy="395896"/>
            </a:xfrm>
          </p:grpSpPr>
          <p:sp>
            <p:nvSpPr>
              <p:cNvPr id="208" name="Prostokąt 207"/>
              <p:cNvSpPr/>
              <p:nvPr/>
            </p:nvSpPr>
            <p:spPr>
              <a:xfrm>
                <a:off x="8087228" y="3915319"/>
                <a:ext cx="386087" cy="269617"/>
              </a:xfrm>
              <a:prstGeom prst="rect">
                <a:avLst/>
              </a:prstGeom>
              <a:solidFill>
                <a:srgbClr val="31418D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9" name="Prostokąt 208"/>
              <p:cNvSpPr/>
              <p:nvPr/>
            </p:nvSpPr>
            <p:spPr>
              <a:xfrm>
                <a:off x="8167663" y="3977539"/>
                <a:ext cx="96522" cy="20739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10" name="Prostokąt 209"/>
              <p:cNvSpPr/>
              <p:nvPr/>
            </p:nvSpPr>
            <p:spPr>
              <a:xfrm>
                <a:off x="8332281" y="3977539"/>
                <a:ext cx="81095" cy="10369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11" name="Trójkąt równoramienny 210"/>
              <p:cNvSpPr/>
              <p:nvPr/>
            </p:nvSpPr>
            <p:spPr>
              <a:xfrm>
                <a:off x="8087228" y="3789040"/>
                <a:ext cx="386087" cy="126279"/>
              </a:xfrm>
              <a:prstGeom prst="triangle">
                <a:avLst/>
              </a:prstGeom>
              <a:solidFill>
                <a:srgbClr val="31418D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3" name="Grupa 182"/>
            <p:cNvGrpSpPr/>
            <p:nvPr/>
          </p:nvGrpSpPr>
          <p:grpSpPr>
            <a:xfrm>
              <a:off x="6045503" y="3131540"/>
              <a:ext cx="386087" cy="395896"/>
              <a:chOff x="8087228" y="3789040"/>
              <a:chExt cx="386087" cy="395896"/>
            </a:xfrm>
          </p:grpSpPr>
          <p:sp>
            <p:nvSpPr>
              <p:cNvPr id="204" name="Prostokąt 203"/>
              <p:cNvSpPr/>
              <p:nvPr/>
            </p:nvSpPr>
            <p:spPr>
              <a:xfrm>
                <a:off x="8087228" y="3915319"/>
                <a:ext cx="386087" cy="269617"/>
              </a:xfrm>
              <a:prstGeom prst="rect">
                <a:avLst/>
              </a:prstGeom>
              <a:solidFill>
                <a:srgbClr val="31418D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5" name="Prostokąt 204"/>
              <p:cNvSpPr/>
              <p:nvPr/>
            </p:nvSpPr>
            <p:spPr>
              <a:xfrm>
                <a:off x="8167663" y="3977539"/>
                <a:ext cx="96522" cy="20739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06" name="Prostokąt 205"/>
              <p:cNvSpPr/>
              <p:nvPr/>
            </p:nvSpPr>
            <p:spPr>
              <a:xfrm>
                <a:off x="8332281" y="3977539"/>
                <a:ext cx="81095" cy="10369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07" name="Trójkąt równoramienny 206"/>
              <p:cNvSpPr/>
              <p:nvPr/>
            </p:nvSpPr>
            <p:spPr>
              <a:xfrm>
                <a:off x="8087228" y="3789040"/>
                <a:ext cx="386087" cy="126279"/>
              </a:xfrm>
              <a:prstGeom prst="triangle">
                <a:avLst/>
              </a:prstGeom>
              <a:solidFill>
                <a:srgbClr val="31418D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4" name="Grupa 183"/>
            <p:cNvGrpSpPr/>
            <p:nvPr/>
          </p:nvGrpSpPr>
          <p:grpSpPr>
            <a:xfrm>
              <a:off x="5981508" y="2196257"/>
              <a:ext cx="386087" cy="395896"/>
              <a:chOff x="8087228" y="3789040"/>
              <a:chExt cx="386087" cy="395896"/>
            </a:xfrm>
          </p:grpSpPr>
          <p:sp>
            <p:nvSpPr>
              <p:cNvPr id="200" name="Prostokąt 199"/>
              <p:cNvSpPr/>
              <p:nvPr/>
            </p:nvSpPr>
            <p:spPr>
              <a:xfrm>
                <a:off x="8087228" y="3915319"/>
                <a:ext cx="386087" cy="269617"/>
              </a:xfrm>
              <a:prstGeom prst="rect">
                <a:avLst/>
              </a:prstGeom>
              <a:solidFill>
                <a:srgbClr val="31418D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1" name="Prostokąt 200"/>
              <p:cNvSpPr/>
              <p:nvPr/>
            </p:nvSpPr>
            <p:spPr>
              <a:xfrm>
                <a:off x="8167663" y="3977539"/>
                <a:ext cx="96522" cy="20739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02" name="Prostokąt 201"/>
              <p:cNvSpPr/>
              <p:nvPr/>
            </p:nvSpPr>
            <p:spPr>
              <a:xfrm>
                <a:off x="8332281" y="3977539"/>
                <a:ext cx="81095" cy="10369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03" name="Trójkąt równoramienny 202"/>
              <p:cNvSpPr/>
              <p:nvPr/>
            </p:nvSpPr>
            <p:spPr>
              <a:xfrm>
                <a:off x="8087228" y="3789040"/>
                <a:ext cx="386087" cy="126279"/>
              </a:xfrm>
              <a:prstGeom prst="triangle">
                <a:avLst/>
              </a:prstGeom>
              <a:solidFill>
                <a:srgbClr val="31418D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6" name="Grupa 185"/>
            <p:cNvGrpSpPr/>
            <p:nvPr/>
          </p:nvGrpSpPr>
          <p:grpSpPr>
            <a:xfrm>
              <a:off x="5001212" y="3431867"/>
              <a:ext cx="386087" cy="395896"/>
              <a:chOff x="8087228" y="3789040"/>
              <a:chExt cx="386087" cy="395896"/>
            </a:xfrm>
          </p:grpSpPr>
          <p:sp>
            <p:nvSpPr>
              <p:cNvPr id="192" name="Prostokąt 191"/>
              <p:cNvSpPr/>
              <p:nvPr/>
            </p:nvSpPr>
            <p:spPr>
              <a:xfrm>
                <a:off x="8087228" y="3915319"/>
                <a:ext cx="386087" cy="269617"/>
              </a:xfrm>
              <a:prstGeom prst="rect">
                <a:avLst/>
              </a:prstGeom>
              <a:solidFill>
                <a:srgbClr val="31418D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3" name="Prostokąt 192"/>
              <p:cNvSpPr/>
              <p:nvPr/>
            </p:nvSpPr>
            <p:spPr>
              <a:xfrm>
                <a:off x="8167663" y="3977539"/>
                <a:ext cx="96522" cy="20739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94" name="Prostokąt 193"/>
              <p:cNvSpPr/>
              <p:nvPr/>
            </p:nvSpPr>
            <p:spPr>
              <a:xfrm>
                <a:off x="8332281" y="3977539"/>
                <a:ext cx="81095" cy="10369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95" name="Trójkąt równoramienny 194"/>
              <p:cNvSpPr/>
              <p:nvPr/>
            </p:nvSpPr>
            <p:spPr>
              <a:xfrm>
                <a:off x="8087228" y="3789040"/>
                <a:ext cx="386087" cy="126279"/>
              </a:xfrm>
              <a:prstGeom prst="triangle">
                <a:avLst/>
              </a:prstGeom>
              <a:solidFill>
                <a:srgbClr val="31418D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7" name="Grupa 186"/>
            <p:cNvGrpSpPr/>
            <p:nvPr/>
          </p:nvGrpSpPr>
          <p:grpSpPr>
            <a:xfrm>
              <a:off x="7222474" y="1720162"/>
              <a:ext cx="386087" cy="395896"/>
              <a:chOff x="8087228" y="3789040"/>
              <a:chExt cx="386087" cy="395896"/>
            </a:xfrm>
          </p:grpSpPr>
          <p:sp>
            <p:nvSpPr>
              <p:cNvPr id="188" name="Prostokąt 187"/>
              <p:cNvSpPr/>
              <p:nvPr/>
            </p:nvSpPr>
            <p:spPr>
              <a:xfrm>
                <a:off x="8087228" y="3915319"/>
                <a:ext cx="386087" cy="269617"/>
              </a:xfrm>
              <a:prstGeom prst="rect">
                <a:avLst/>
              </a:prstGeom>
              <a:solidFill>
                <a:srgbClr val="31418D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9" name="Prostokąt 188"/>
              <p:cNvSpPr/>
              <p:nvPr/>
            </p:nvSpPr>
            <p:spPr>
              <a:xfrm>
                <a:off x="8167663" y="3977539"/>
                <a:ext cx="96522" cy="20739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90" name="Prostokąt 189"/>
              <p:cNvSpPr/>
              <p:nvPr/>
            </p:nvSpPr>
            <p:spPr>
              <a:xfrm>
                <a:off x="8332281" y="3977539"/>
                <a:ext cx="81095" cy="10369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91" name="Trójkąt równoramienny 190"/>
              <p:cNvSpPr/>
              <p:nvPr/>
            </p:nvSpPr>
            <p:spPr>
              <a:xfrm>
                <a:off x="8087228" y="3789040"/>
                <a:ext cx="386087" cy="126279"/>
              </a:xfrm>
              <a:prstGeom prst="triangle">
                <a:avLst/>
              </a:prstGeom>
              <a:solidFill>
                <a:srgbClr val="31418D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30" name="Grupa 229"/>
            <p:cNvGrpSpPr/>
            <p:nvPr/>
          </p:nvGrpSpPr>
          <p:grpSpPr>
            <a:xfrm>
              <a:off x="7047065" y="2165397"/>
              <a:ext cx="386087" cy="395896"/>
              <a:chOff x="8087228" y="3789040"/>
              <a:chExt cx="386087" cy="395896"/>
            </a:xfrm>
          </p:grpSpPr>
          <p:sp>
            <p:nvSpPr>
              <p:cNvPr id="231" name="Prostokąt 230"/>
              <p:cNvSpPr/>
              <p:nvPr/>
            </p:nvSpPr>
            <p:spPr>
              <a:xfrm>
                <a:off x="8087228" y="3915319"/>
                <a:ext cx="386087" cy="269617"/>
              </a:xfrm>
              <a:prstGeom prst="rect">
                <a:avLst/>
              </a:prstGeom>
              <a:solidFill>
                <a:srgbClr val="31418D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2" name="Prostokąt 231"/>
              <p:cNvSpPr/>
              <p:nvPr/>
            </p:nvSpPr>
            <p:spPr>
              <a:xfrm>
                <a:off x="8167663" y="3977539"/>
                <a:ext cx="96522" cy="20739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33" name="Prostokąt 232"/>
              <p:cNvSpPr/>
              <p:nvPr/>
            </p:nvSpPr>
            <p:spPr>
              <a:xfrm>
                <a:off x="8332281" y="3977539"/>
                <a:ext cx="81095" cy="10369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34" name="Trójkąt równoramienny 233"/>
              <p:cNvSpPr/>
              <p:nvPr/>
            </p:nvSpPr>
            <p:spPr>
              <a:xfrm>
                <a:off x="8087228" y="3789040"/>
                <a:ext cx="386087" cy="126279"/>
              </a:xfrm>
              <a:prstGeom prst="triangle">
                <a:avLst/>
              </a:prstGeom>
              <a:solidFill>
                <a:srgbClr val="31418D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55" name="Grupa 254"/>
            <p:cNvGrpSpPr/>
            <p:nvPr/>
          </p:nvGrpSpPr>
          <p:grpSpPr>
            <a:xfrm>
              <a:off x="5701865" y="1648493"/>
              <a:ext cx="386087" cy="395896"/>
              <a:chOff x="8087228" y="3789040"/>
              <a:chExt cx="386087" cy="395896"/>
            </a:xfrm>
          </p:grpSpPr>
          <p:sp>
            <p:nvSpPr>
              <p:cNvPr id="256" name="Prostokąt 255"/>
              <p:cNvSpPr/>
              <p:nvPr/>
            </p:nvSpPr>
            <p:spPr>
              <a:xfrm>
                <a:off x="8087228" y="3915319"/>
                <a:ext cx="386087" cy="269617"/>
              </a:xfrm>
              <a:prstGeom prst="rect">
                <a:avLst/>
              </a:prstGeom>
              <a:solidFill>
                <a:srgbClr val="31418D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7" name="Prostokąt 256"/>
              <p:cNvSpPr/>
              <p:nvPr/>
            </p:nvSpPr>
            <p:spPr>
              <a:xfrm>
                <a:off x="8167663" y="3977539"/>
                <a:ext cx="96522" cy="20739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8" name="Prostokąt 257"/>
              <p:cNvSpPr/>
              <p:nvPr/>
            </p:nvSpPr>
            <p:spPr>
              <a:xfrm>
                <a:off x="8332281" y="3977539"/>
                <a:ext cx="81095" cy="10369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9" name="Trójkąt równoramienny 258"/>
              <p:cNvSpPr/>
              <p:nvPr/>
            </p:nvSpPr>
            <p:spPr>
              <a:xfrm>
                <a:off x="8087228" y="3789040"/>
                <a:ext cx="386087" cy="126279"/>
              </a:xfrm>
              <a:prstGeom prst="triangle">
                <a:avLst/>
              </a:prstGeom>
              <a:solidFill>
                <a:srgbClr val="31418D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70" name="Grupa 269"/>
            <p:cNvGrpSpPr/>
            <p:nvPr/>
          </p:nvGrpSpPr>
          <p:grpSpPr>
            <a:xfrm>
              <a:off x="6010167" y="2673424"/>
              <a:ext cx="386087" cy="395896"/>
              <a:chOff x="8087228" y="3789040"/>
              <a:chExt cx="386087" cy="395896"/>
            </a:xfrm>
          </p:grpSpPr>
          <p:sp>
            <p:nvSpPr>
              <p:cNvPr id="271" name="Prostokąt 270"/>
              <p:cNvSpPr/>
              <p:nvPr/>
            </p:nvSpPr>
            <p:spPr>
              <a:xfrm>
                <a:off x="8087228" y="3915319"/>
                <a:ext cx="386087" cy="269617"/>
              </a:xfrm>
              <a:prstGeom prst="rect">
                <a:avLst/>
              </a:prstGeom>
              <a:solidFill>
                <a:srgbClr val="31418D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2" name="Prostokąt 271"/>
              <p:cNvSpPr/>
              <p:nvPr/>
            </p:nvSpPr>
            <p:spPr>
              <a:xfrm>
                <a:off x="8167663" y="3977539"/>
                <a:ext cx="96522" cy="20739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3" name="Prostokąt 272"/>
              <p:cNvSpPr/>
              <p:nvPr/>
            </p:nvSpPr>
            <p:spPr>
              <a:xfrm>
                <a:off x="8332281" y="3977539"/>
                <a:ext cx="81095" cy="10369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4" name="Trójkąt równoramienny 273"/>
              <p:cNvSpPr/>
              <p:nvPr/>
            </p:nvSpPr>
            <p:spPr>
              <a:xfrm>
                <a:off x="8087228" y="3789040"/>
                <a:ext cx="386087" cy="126279"/>
              </a:xfrm>
              <a:prstGeom prst="triangle">
                <a:avLst/>
              </a:prstGeom>
              <a:solidFill>
                <a:srgbClr val="31418D"/>
              </a:solidFill>
              <a:ln w="9525">
                <a:solidFill>
                  <a:srgbClr val="3141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280" name="Prostokąt zaokrąglony 279"/>
            <p:cNvSpPr/>
            <p:nvPr/>
          </p:nvSpPr>
          <p:spPr>
            <a:xfrm>
              <a:off x="4823075" y="1505703"/>
              <a:ext cx="2978529" cy="2532897"/>
            </a:xfrm>
            <a:prstGeom prst="roundRect">
              <a:avLst/>
            </a:prstGeom>
            <a:noFill/>
            <a:ln w="28575">
              <a:solidFill>
                <a:srgbClr val="C7D5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68" name="pole tekstowe 367"/>
            <p:cNvSpPr txBox="1"/>
            <p:nvPr/>
          </p:nvSpPr>
          <p:spPr>
            <a:xfrm>
              <a:off x="6463351" y="4037060"/>
              <a:ext cx="891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200" dirty="0">
                  <a:solidFill>
                    <a:srgbClr val="4A4A49"/>
                  </a:solidFill>
                  <a:latin typeface="Calibri Light" panose="020F0302020204030204" pitchFamily="34" charset="0"/>
                </a:rPr>
                <a:t>z</a:t>
              </a:r>
              <a:r>
                <a:rPr lang="pl-PL" sz="1200" dirty="0" smtClean="0">
                  <a:solidFill>
                    <a:srgbClr val="4A4A49"/>
                  </a:solidFill>
                  <a:latin typeface="Calibri Light" panose="020F0302020204030204" pitchFamily="34" charset="0"/>
                </a:rPr>
                <a:t>asięgi sieci</a:t>
              </a:r>
              <a:endParaRPr lang="pl-PL" sz="1200" dirty="0">
                <a:solidFill>
                  <a:srgbClr val="4A4A49"/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5" name="Grupa 4"/>
          <p:cNvGrpSpPr/>
          <p:nvPr/>
        </p:nvGrpSpPr>
        <p:grpSpPr>
          <a:xfrm>
            <a:off x="5080466" y="4448205"/>
            <a:ext cx="3904627" cy="2161460"/>
            <a:chOff x="5080466" y="4448205"/>
            <a:chExt cx="3904627" cy="2161460"/>
          </a:xfrm>
        </p:grpSpPr>
        <p:sp>
          <p:nvSpPr>
            <p:cNvPr id="281" name="Prostokąt zaokrąglony 280"/>
            <p:cNvSpPr/>
            <p:nvPr/>
          </p:nvSpPr>
          <p:spPr>
            <a:xfrm>
              <a:off x="7415517" y="4876871"/>
              <a:ext cx="1569576" cy="1732794"/>
            </a:xfrm>
            <a:prstGeom prst="roundRect">
              <a:avLst/>
            </a:prstGeom>
            <a:noFill/>
            <a:ln w="28575">
              <a:solidFill>
                <a:srgbClr val="C7D5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300" name="Grupa 299"/>
            <p:cNvGrpSpPr/>
            <p:nvPr/>
          </p:nvGrpSpPr>
          <p:grpSpPr>
            <a:xfrm>
              <a:off x="5080466" y="4448205"/>
              <a:ext cx="3725138" cy="1652350"/>
              <a:chOff x="5080466" y="4448205"/>
              <a:chExt cx="3725138" cy="1652350"/>
            </a:xfrm>
          </p:grpSpPr>
          <p:cxnSp>
            <p:nvCxnSpPr>
              <p:cNvPr id="1042" name="Łącznik zakrzywiony 1041"/>
              <p:cNvCxnSpPr>
                <a:stCxn id="309" idx="6"/>
                <a:endCxn id="281" idx="1"/>
              </p:cNvCxnSpPr>
              <p:nvPr/>
            </p:nvCxnSpPr>
            <p:spPr>
              <a:xfrm>
                <a:off x="5080466" y="4448205"/>
                <a:ext cx="2335051" cy="1295063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C7D5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3" name="Grupa 122"/>
              <p:cNvGrpSpPr/>
              <p:nvPr/>
            </p:nvGrpSpPr>
            <p:grpSpPr>
              <a:xfrm>
                <a:off x="7766407" y="5113559"/>
                <a:ext cx="386087" cy="395896"/>
                <a:chOff x="8087228" y="3789040"/>
                <a:chExt cx="386087" cy="395896"/>
              </a:xfrm>
            </p:grpSpPr>
            <p:sp>
              <p:nvSpPr>
                <p:cNvPr id="159" name="Prostokąt 158"/>
                <p:cNvSpPr/>
                <p:nvPr/>
              </p:nvSpPr>
              <p:spPr>
                <a:xfrm>
                  <a:off x="8087228" y="3915319"/>
                  <a:ext cx="386087" cy="269617"/>
                </a:xfrm>
                <a:prstGeom prst="rect">
                  <a:avLst/>
                </a:prstGeom>
                <a:solidFill>
                  <a:srgbClr val="31418D"/>
                </a:solidFill>
                <a:ln w="9525">
                  <a:solidFill>
                    <a:srgbClr val="31418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>
                    <a:ln>
                      <a:solidFill>
                        <a:sysClr val="windowText" lastClr="000000"/>
                      </a:solidFill>
                    </a:ln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60" name="Prostokąt 159"/>
                <p:cNvSpPr/>
                <p:nvPr/>
              </p:nvSpPr>
              <p:spPr>
                <a:xfrm>
                  <a:off x="8167663" y="3977539"/>
                  <a:ext cx="96522" cy="20739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31418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61" name="Prostokąt 160"/>
                <p:cNvSpPr/>
                <p:nvPr/>
              </p:nvSpPr>
              <p:spPr>
                <a:xfrm>
                  <a:off x="8332281" y="3977539"/>
                  <a:ext cx="81095" cy="103699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31418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62" name="Trójkąt równoramienny 161"/>
                <p:cNvSpPr/>
                <p:nvPr/>
              </p:nvSpPr>
              <p:spPr>
                <a:xfrm>
                  <a:off x="8087228" y="3789040"/>
                  <a:ext cx="386087" cy="126279"/>
                </a:xfrm>
                <a:prstGeom prst="triangle">
                  <a:avLst/>
                </a:prstGeom>
                <a:solidFill>
                  <a:srgbClr val="31418D"/>
                </a:solidFill>
                <a:ln w="9525">
                  <a:solidFill>
                    <a:srgbClr val="31418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</p:grpSp>
          <p:grpSp>
            <p:nvGrpSpPr>
              <p:cNvPr id="125" name="Grupa 124"/>
              <p:cNvGrpSpPr/>
              <p:nvPr/>
            </p:nvGrpSpPr>
            <p:grpSpPr>
              <a:xfrm>
                <a:off x="7608561" y="5678760"/>
                <a:ext cx="386087" cy="395896"/>
                <a:chOff x="8087228" y="3789040"/>
                <a:chExt cx="386087" cy="395896"/>
              </a:xfrm>
            </p:grpSpPr>
            <p:sp>
              <p:nvSpPr>
                <p:cNvPr id="151" name="Prostokąt 150"/>
                <p:cNvSpPr/>
                <p:nvPr/>
              </p:nvSpPr>
              <p:spPr>
                <a:xfrm>
                  <a:off x="8087228" y="3915319"/>
                  <a:ext cx="386087" cy="269617"/>
                </a:xfrm>
                <a:prstGeom prst="rect">
                  <a:avLst/>
                </a:prstGeom>
                <a:solidFill>
                  <a:srgbClr val="31418D"/>
                </a:solidFill>
                <a:ln w="9525">
                  <a:solidFill>
                    <a:srgbClr val="31418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>
                    <a:ln>
                      <a:solidFill>
                        <a:sysClr val="windowText" lastClr="000000"/>
                      </a:solidFill>
                    </a:ln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52" name="Prostokąt 151"/>
                <p:cNvSpPr/>
                <p:nvPr/>
              </p:nvSpPr>
              <p:spPr>
                <a:xfrm>
                  <a:off x="8167663" y="3977539"/>
                  <a:ext cx="96522" cy="20739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31418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53" name="Prostokąt 152"/>
                <p:cNvSpPr/>
                <p:nvPr/>
              </p:nvSpPr>
              <p:spPr>
                <a:xfrm>
                  <a:off x="8332281" y="3977539"/>
                  <a:ext cx="81095" cy="103699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31418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54" name="Trójkąt równoramienny 153"/>
                <p:cNvSpPr/>
                <p:nvPr/>
              </p:nvSpPr>
              <p:spPr>
                <a:xfrm>
                  <a:off x="8087228" y="3789040"/>
                  <a:ext cx="386087" cy="126279"/>
                </a:xfrm>
                <a:prstGeom prst="triangle">
                  <a:avLst/>
                </a:prstGeom>
                <a:solidFill>
                  <a:srgbClr val="31418D"/>
                </a:solidFill>
                <a:ln w="9525">
                  <a:solidFill>
                    <a:srgbClr val="31418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</p:grpSp>
          <p:grpSp>
            <p:nvGrpSpPr>
              <p:cNvPr id="127" name="Grupa 126"/>
              <p:cNvGrpSpPr/>
              <p:nvPr/>
            </p:nvGrpSpPr>
            <p:grpSpPr>
              <a:xfrm>
                <a:off x="8419517" y="5113559"/>
                <a:ext cx="386087" cy="395896"/>
                <a:chOff x="8087228" y="3789040"/>
                <a:chExt cx="386087" cy="395896"/>
              </a:xfrm>
            </p:grpSpPr>
            <p:sp>
              <p:nvSpPr>
                <p:cNvPr id="143" name="Prostokąt 142"/>
                <p:cNvSpPr/>
                <p:nvPr/>
              </p:nvSpPr>
              <p:spPr>
                <a:xfrm>
                  <a:off x="8087228" y="3915319"/>
                  <a:ext cx="386087" cy="269617"/>
                </a:xfrm>
                <a:prstGeom prst="rect">
                  <a:avLst/>
                </a:prstGeom>
                <a:solidFill>
                  <a:srgbClr val="31418D"/>
                </a:solidFill>
                <a:ln w="9525">
                  <a:solidFill>
                    <a:srgbClr val="31418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>
                    <a:ln>
                      <a:solidFill>
                        <a:sysClr val="windowText" lastClr="000000"/>
                      </a:solidFill>
                    </a:ln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44" name="Prostokąt 143"/>
                <p:cNvSpPr/>
                <p:nvPr/>
              </p:nvSpPr>
              <p:spPr>
                <a:xfrm>
                  <a:off x="8167663" y="3977539"/>
                  <a:ext cx="96522" cy="20739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31418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45" name="Prostokąt 144"/>
                <p:cNvSpPr/>
                <p:nvPr/>
              </p:nvSpPr>
              <p:spPr>
                <a:xfrm>
                  <a:off x="8332281" y="3977539"/>
                  <a:ext cx="81095" cy="103699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31418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46" name="Trójkąt równoramienny 145"/>
                <p:cNvSpPr/>
                <p:nvPr/>
              </p:nvSpPr>
              <p:spPr>
                <a:xfrm>
                  <a:off x="8087228" y="3789040"/>
                  <a:ext cx="386087" cy="126279"/>
                </a:xfrm>
                <a:prstGeom prst="triangle">
                  <a:avLst/>
                </a:prstGeom>
                <a:solidFill>
                  <a:srgbClr val="31418D"/>
                </a:solidFill>
                <a:ln w="9525">
                  <a:solidFill>
                    <a:srgbClr val="31418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</p:grpSp>
          <p:grpSp>
            <p:nvGrpSpPr>
              <p:cNvPr id="245" name="Grupa 244"/>
              <p:cNvGrpSpPr/>
              <p:nvPr/>
            </p:nvGrpSpPr>
            <p:grpSpPr>
              <a:xfrm>
                <a:off x="8216948" y="5704659"/>
                <a:ext cx="386087" cy="395896"/>
                <a:chOff x="8087228" y="3789040"/>
                <a:chExt cx="386087" cy="395896"/>
              </a:xfrm>
            </p:grpSpPr>
            <p:sp>
              <p:nvSpPr>
                <p:cNvPr id="246" name="Prostokąt 245"/>
                <p:cNvSpPr/>
                <p:nvPr/>
              </p:nvSpPr>
              <p:spPr>
                <a:xfrm>
                  <a:off x="8087228" y="3915319"/>
                  <a:ext cx="386087" cy="269617"/>
                </a:xfrm>
                <a:prstGeom prst="rect">
                  <a:avLst/>
                </a:prstGeom>
                <a:solidFill>
                  <a:srgbClr val="31418D"/>
                </a:solidFill>
                <a:ln w="9525">
                  <a:solidFill>
                    <a:srgbClr val="31418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>
                    <a:ln>
                      <a:solidFill>
                        <a:sysClr val="windowText" lastClr="000000"/>
                      </a:solidFill>
                    </a:ln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47" name="Prostokąt 246"/>
                <p:cNvSpPr/>
                <p:nvPr/>
              </p:nvSpPr>
              <p:spPr>
                <a:xfrm>
                  <a:off x="8167663" y="3977539"/>
                  <a:ext cx="96522" cy="20739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31418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248" name="Prostokąt 247"/>
                <p:cNvSpPr/>
                <p:nvPr/>
              </p:nvSpPr>
              <p:spPr>
                <a:xfrm>
                  <a:off x="8332281" y="3977539"/>
                  <a:ext cx="81095" cy="103699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31418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249" name="Trójkąt równoramienny 248"/>
                <p:cNvSpPr/>
                <p:nvPr/>
              </p:nvSpPr>
              <p:spPr>
                <a:xfrm>
                  <a:off x="8087228" y="3789040"/>
                  <a:ext cx="386087" cy="126279"/>
                </a:xfrm>
                <a:prstGeom prst="triangle">
                  <a:avLst/>
                </a:prstGeom>
                <a:solidFill>
                  <a:srgbClr val="31418D"/>
                </a:solidFill>
                <a:ln w="9525">
                  <a:solidFill>
                    <a:srgbClr val="31418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</p:grpSp>
          <p:sp>
            <p:nvSpPr>
              <p:cNvPr id="369" name="pole tekstowe 368"/>
              <p:cNvSpPr txBox="1"/>
              <p:nvPr/>
            </p:nvSpPr>
            <p:spPr>
              <a:xfrm>
                <a:off x="7754413" y="4599872"/>
                <a:ext cx="8917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l-PL" sz="1200" dirty="0">
                    <a:solidFill>
                      <a:srgbClr val="4A4A49"/>
                    </a:solidFill>
                    <a:latin typeface="Calibri Light" panose="020F0302020204030204" pitchFamily="34" charset="0"/>
                  </a:rPr>
                  <a:t>z</a:t>
                </a:r>
                <a:r>
                  <a:rPr lang="pl-PL" sz="1200" dirty="0" smtClean="0">
                    <a:solidFill>
                      <a:srgbClr val="4A4A49"/>
                    </a:solidFill>
                    <a:latin typeface="Calibri Light" panose="020F0302020204030204" pitchFamily="34" charset="0"/>
                  </a:rPr>
                  <a:t>asięgi sieci</a:t>
                </a:r>
                <a:endParaRPr lang="pl-PL" sz="1200" dirty="0">
                  <a:solidFill>
                    <a:srgbClr val="4A4A49"/>
                  </a:solidFill>
                  <a:latin typeface="Calibri Light" panose="020F0302020204030204" pitchFamily="34" charset="0"/>
                </a:endParaRPr>
              </a:p>
            </p:txBody>
          </p:sp>
        </p:grpSp>
      </p:grpSp>
      <p:grpSp>
        <p:nvGrpSpPr>
          <p:cNvPr id="350" name="Grupa 349"/>
          <p:cNvGrpSpPr/>
          <p:nvPr/>
        </p:nvGrpSpPr>
        <p:grpSpPr>
          <a:xfrm>
            <a:off x="222195" y="3663190"/>
            <a:ext cx="432000" cy="432000"/>
            <a:chOff x="6156200" y="3672075"/>
            <a:chExt cx="432000" cy="432000"/>
          </a:xfrm>
        </p:grpSpPr>
        <p:sp>
          <p:nvSpPr>
            <p:cNvPr id="351" name="Elipsa 350"/>
            <p:cNvSpPr>
              <a:spLocks noChangeAspect="1"/>
            </p:cNvSpPr>
            <p:nvPr/>
          </p:nvSpPr>
          <p:spPr>
            <a:xfrm>
              <a:off x="6156200" y="3672075"/>
              <a:ext cx="432000" cy="43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52" name="Elipsa 351"/>
            <p:cNvSpPr/>
            <p:nvPr/>
          </p:nvSpPr>
          <p:spPr>
            <a:xfrm>
              <a:off x="6228184" y="3744059"/>
              <a:ext cx="288032" cy="288032"/>
            </a:xfrm>
            <a:prstGeom prst="ellipse">
              <a:avLst/>
            </a:prstGeom>
            <a:solidFill>
              <a:srgbClr val="31418D"/>
            </a:solidFill>
            <a:ln>
              <a:solidFill>
                <a:srgbClr val="3141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308" name="Grupa 307"/>
          <p:cNvGrpSpPr/>
          <p:nvPr/>
        </p:nvGrpSpPr>
        <p:grpSpPr>
          <a:xfrm>
            <a:off x="4648466" y="4232205"/>
            <a:ext cx="432000" cy="432000"/>
            <a:chOff x="6156200" y="3672075"/>
            <a:chExt cx="432000" cy="432000"/>
          </a:xfrm>
        </p:grpSpPr>
        <p:sp>
          <p:nvSpPr>
            <p:cNvPr id="309" name="Elipsa 308"/>
            <p:cNvSpPr>
              <a:spLocks noChangeAspect="1"/>
            </p:cNvSpPr>
            <p:nvPr/>
          </p:nvSpPr>
          <p:spPr>
            <a:xfrm>
              <a:off x="6156200" y="3672075"/>
              <a:ext cx="432000" cy="43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0" name="Elipsa 309"/>
            <p:cNvSpPr/>
            <p:nvPr/>
          </p:nvSpPr>
          <p:spPr>
            <a:xfrm>
              <a:off x="6228184" y="3744059"/>
              <a:ext cx="288032" cy="288032"/>
            </a:xfrm>
            <a:prstGeom prst="ellipse">
              <a:avLst/>
            </a:prstGeom>
            <a:solidFill>
              <a:srgbClr val="C7D540"/>
            </a:solidFill>
            <a:ln w="19050">
              <a:solidFill>
                <a:srgbClr val="3141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98136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147" grpId="0"/>
      <p:bldP spid="1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ole tekstowe 17"/>
          <p:cNvSpPr txBox="1"/>
          <p:nvPr/>
        </p:nvSpPr>
        <p:spPr>
          <a:xfrm>
            <a:off x="465828" y="6299124"/>
            <a:ext cx="721528" cy="1887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7" name="Tytuł 4"/>
          <p:cNvSpPr txBox="1">
            <a:spLocks/>
          </p:cNvSpPr>
          <p:nvPr/>
        </p:nvSpPr>
        <p:spPr>
          <a:xfrm>
            <a:off x="628649" y="891614"/>
            <a:ext cx="7896226" cy="844318"/>
          </a:xfrm>
          <a:prstGeom prst="rect">
            <a:avLst/>
          </a:prstGeom>
        </p:spPr>
        <p:txBody>
          <a:bodyPr lIns="0" tIns="180000" rIns="90000" bIns="18000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2400" b="1" i="0" kern="1200" baseline="0" dirty="0" smtClean="0">
                <a:solidFill>
                  <a:srgbClr val="31418D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pl-PL" dirty="0" smtClean="0"/>
              <a:t>Program Operacyjny Polska Cyfrowa</a:t>
            </a:r>
            <a:endParaRPr lang="en-GB" sz="1400" dirty="0">
              <a:solidFill>
                <a:schemeClr val="accent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07" y="1871731"/>
            <a:ext cx="2838797" cy="283879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7" b="2680"/>
          <a:stretch/>
        </p:blipFill>
        <p:spPr>
          <a:xfrm>
            <a:off x="3188300" y="1892699"/>
            <a:ext cx="2694915" cy="271380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3970"/>
          <a:stretch/>
        </p:blipFill>
        <p:spPr>
          <a:xfrm>
            <a:off x="6027097" y="1873134"/>
            <a:ext cx="2771846" cy="2716119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409648" y="160275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4A4A49"/>
                </a:solidFill>
              </a:rPr>
              <a:t>I</a:t>
            </a:r>
            <a:r>
              <a:rPr lang="pl-PL" dirty="0" smtClean="0">
                <a:solidFill>
                  <a:srgbClr val="4A4A49"/>
                </a:solidFill>
              </a:rPr>
              <a:t> nabór</a:t>
            </a:r>
            <a:endParaRPr lang="en-GB" dirty="0">
              <a:solidFill>
                <a:srgbClr val="4A4A49"/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4081146" y="1602758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4A4A49"/>
                </a:solidFill>
              </a:rPr>
              <a:t>II nabór</a:t>
            </a:r>
            <a:endParaRPr lang="en-GB" dirty="0">
              <a:solidFill>
                <a:srgbClr val="4A4A49"/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6273926" y="1601245"/>
            <a:ext cx="2278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4A4A49"/>
                </a:solidFill>
              </a:rPr>
              <a:t>III nabór (1. i 2. runda)</a:t>
            </a:r>
            <a:endParaRPr lang="en-GB" dirty="0">
              <a:solidFill>
                <a:srgbClr val="4A4A49"/>
              </a:solidFill>
            </a:endParaRPr>
          </a:p>
        </p:txBody>
      </p:sp>
      <p:graphicFrame>
        <p:nvGraphicFramePr>
          <p:cNvPr id="21" name="Tabela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2224648"/>
              </p:ext>
            </p:extLst>
          </p:nvPr>
        </p:nvGraphicFramePr>
        <p:xfrm>
          <a:off x="628649" y="5261956"/>
          <a:ext cx="7896227" cy="148554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108802">
                  <a:extLst>
                    <a:ext uri="{9D8B030D-6E8A-4147-A177-3AD203B41FA5}">
                      <a16:colId xmlns:a16="http://schemas.microsoft.com/office/drawing/2014/main" val="4286661265"/>
                    </a:ext>
                  </a:extLst>
                </a:gridCol>
                <a:gridCol w="1344843">
                  <a:extLst>
                    <a:ext uri="{9D8B030D-6E8A-4147-A177-3AD203B41FA5}">
                      <a16:colId xmlns:a16="http://schemas.microsoft.com/office/drawing/2014/main" val="2810779102"/>
                    </a:ext>
                  </a:extLst>
                </a:gridCol>
                <a:gridCol w="1470646">
                  <a:extLst>
                    <a:ext uri="{9D8B030D-6E8A-4147-A177-3AD203B41FA5}">
                      <a16:colId xmlns:a16="http://schemas.microsoft.com/office/drawing/2014/main" val="1571398682"/>
                    </a:ext>
                  </a:extLst>
                </a:gridCol>
                <a:gridCol w="1485968">
                  <a:extLst>
                    <a:ext uri="{9D8B030D-6E8A-4147-A177-3AD203B41FA5}">
                      <a16:colId xmlns:a16="http://schemas.microsoft.com/office/drawing/2014/main" val="2771860978"/>
                    </a:ext>
                  </a:extLst>
                </a:gridCol>
                <a:gridCol w="1485968">
                  <a:extLst>
                    <a:ext uri="{9D8B030D-6E8A-4147-A177-3AD203B41FA5}">
                      <a16:colId xmlns:a16="http://schemas.microsoft.com/office/drawing/2014/main" val="3987927784"/>
                    </a:ext>
                  </a:extLst>
                </a:gridCol>
              </a:tblGrid>
              <a:tr h="371387">
                <a:tc>
                  <a:txBody>
                    <a:bodyPr/>
                    <a:lstStyle/>
                    <a:p>
                      <a:endParaRPr lang="en-GB" sz="1200" noProof="0" dirty="0"/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noProof="0" dirty="0" smtClean="0">
                          <a:solidFill>
                            <a:schemeClr val="bg1"/>
                          </a:solidFill>
                        </a:rPr>
                        <a:t>I nabór</a:t>
                      </a:r>
                      <a:endParaRPr lang="en-GB" sz="1200" b="1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418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noProof="0" dirty="0" smtClean="0">
                          <a:solidFill>
                            <a:schemeClr val="bg1"/>
                          </a:solidFill>
                        </a:rPr>
                        <a:t>II nabór</a:t>
                      </a:r>
                      <a:endParaRPr lang="en-GB" sz="1200" b="1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418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b="1" baseline="0" noProof="0" dirty="0" smtClean="0">
                          <a:solidFill>
                            <a:schemeClr val="bg1"/>
                          </a:solidFill>
                        </a:rPr>
                        <a:t>III nabór</a:t>
                      </a:r>
                      <a:r>
                        <a:rPr lang="pl-PL" sz="1200" b="1" noProof="0" dirty="0" smtClean="0">
                          <a:solidFill>
                            <a:schemeClr val="bg1"/>
                          </a:solidFill>
                        </a:rPr>
                        <a:t> (1. runda</a:t>
                      </a:r>
                      <a:r>
                        <a:rPr lang="pl-PL" sz="1200" b="1" baseline="0" noProof="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GB" sz="1200" b="1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418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b="1" noProof="0" dirty="0" smtClean="0">
                          <a:solidFill>
                            <a:schemeClr val="bg1"/>
                          </a:solidFill>
                        </a:rPr>
                        <a:t>III nabór</a:t>
                      </a:r>
                      <a:r>
                        <a:rPr lang="pl-PL" sz="1200" b="1" baseline="0" noProof="0" dirty="0" smtClean="0">
                          <a:solidFill>
                            <a:schemeClr val="bg1"/>
                          </a:solidFill>
                        </a:rPr>
                        <a:t> (2. runda)</a:t>
                      </a:r>
                      <a:endParaRPr lang="en-GB" sz="1200" b="1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41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036654"/>
                  </a:ext>
                </a:extLst>
              </a:tr>
              <a:tr h="371387">
                <a:tc>
                  <a:txBody>
                    <a:bodyPr/>
                    <a:lstStyle/>
                    <a:p>
                      <a:r>
                        <a:rPr lang="pl-PL" sz="1200" noProof="0" dirty="0" smtClean="0">
                          <a:solidFill>
                            <a:srgbClr val="4A4A49"/>
                          </a:solidFill>
                        </a:rPr>
                        <a:t>Liczba projektów</a:t>
                      </a:r>
                      <a:endParaRPr lang="en-GB" sz="1200" noProof="0" dirty="0">
                        <a:solidFill>
                          <a:srgbClr val="4A4A49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kern="1200" noProof="0" dirty="0" smtClean="0">
                          <a:solidFill>
                            <a:srgbClr val="4A4A49"/>
                          </a:solidFill>
                        </a:rPr>
                        <a:t>77</a:t>
                      </a:r>
                      <a:endParaRPr lang="en-GB" sz="1200" kern="1200" noProof="0" dirty="0">
                        <a:solidFill>
                          <a:srgbClr val="4A4A4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kern="1200" noProof="0" dirty="0" smtClean="0">
                          <a:solidFill>
                            <a:srgbClr val="4A4A49"/>
                          </a:solidFill>
                        </a:rPr>
                        <a:t>5</a:t>
                      </a:r>
                      <a:r>
                        <a:rPr lang="pl-PL" sz="1200" kern="1200" noProof="0" dirty="0" smtClean="0">
                          <a:solidFill>
                            <a:srgbClr val="4A4A49"/>
                          </a:solidFill>
                        </a:rPr>
                        <a:t>0</a:t>
                      </a:r>
                      <a:endParaRPr lang="en-GB" sz="1200" kern="1200" noProof="0" dirty="0">
                        <a:solidFill>
                          <a:srgbClr val="4A4A4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kern="1200" noProof="0" dirty="0" smtClean="0">
                          <a:solidFill>
                            <a:srgbClr val="4A4A49"/>
                          </a:solidFill>
                        </a:rPr>
                        <a:t>33</a:t>
                      </a:r>
                      <a:endParaRPr lang="en-GB" sz="1200" kern="1200" noProof="0" dirty="0">
                        <a:solidFill>
                          <a:srgbClr val="4A4A4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kern="1200" noProof="0" dirty="0" smtClean="0">
                          <a:solidFill>
                            <a:srgbClr val="4A4A49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GB" sz="1200" kern="1200" noProof="0" dirty="0">
                        <a:solidFill>
                          <a:srgbClr val="4A4A4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6897667"/>
                  </a:ext>
                </a:extLst>
              </a:tr>
              <a:tr h="371387">
                <a:tc>
                  <a:txBody>
                    <a:bodyPr/>
                    <a:lstStyle/>
                    <a:p>
                      <a:r>
                        <a:rPr lang="pl-PL" sz="1200" noProof="0" dirty="0" smtClean="0">
                          <a:solidFill>
                            <a:srgbClr val="4A4A49"/>
                          </a:solidFill>
                        </a:rPr>
                        <a:t>Liczba punktów adresowych</a:t>
                      </a:r>
                      <a:endParaRPr lang="en-GB" sz="1200" noProof="0" dirty="0">
                        <a:solidFill>
                          <a:srgbClr val="4A4A49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kern="1200" noProof="0" dirty="0" smtClean="0">
                          <a:solidFill>
                            <a:srgbClr val="4A4A49"/>
                          </a:solidFill>
                        </a:rPr>
                        <a:t>98 tys.</a:t>
                      </a:r>
                      <a:endParaRPr lang="en-GB" sz="1200" kern="1200" noProof="0" dirty="0">
                        <a:solidFill>
                          <a:srgbClr val="4A4A4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kern="1200" noProof="0" dirty="0" smtClean="0">
                          <a:solidFill>
                            <a:srgbClr val="4A4A49"/>
                          </a:solidFill>
                        </a:rPr>
                        <a:t>900 tys.</a:t>
                      </a:r>
                      <a:endParaRPr lang="en-GB" sz="1200" kern="1200" noProof="0" dirty="0">
                        <a:solidFill>
                          <a:srgbClr val="4A4A4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kern="1200" noProof="0" dirty="0" smtClean="0">
                          <a:solidFill>
                            <a:srgbClr val="4A4A49"/>
                          </a:solidFill>
                          <a:latin typeface="+mn-lt"/>
                          <a:ea typeface="+mn-ea"/>
                          <a:cs typeface="+mn-cs"/>
                        </a:rPr>
                        <a:t>580 tys.</a:t>
                      </a:r>
                      <a:endParaRPr lang="en-GB" sz="1200" kern="1200" noProof="0" dirty="0">
                        <a:solidFill>
                          <a:srgbClr val="4A4A4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kern="1200" baseline="0" noProof="0" dirty="0" smtClean="0">
                          <a:solidFill>
                            <a:srgbClr val="4A4A49"/>
                          </a:solidFill>
                          <a:latin typeface="+mn-lt"/>
                          <a:ea typeface="+mn-ea"/>
                          <a:cs typeface="+mn-cs"/>
                        </a:rPr>
                        <a:t>74 tys.</a:t>
                      </a:r>
                      <a:endParaRPr lang="en-GB" sz="1200" kern="1200" noProof="0" dirty="0">
                        <a:solidFill>
                          <a:srgbClr val="4A4A4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41443034"/>
                  </a:ext>
                </a:extLst>
              </a:tr>
              <a:tr h="371387">
                <a:tc>
                  <a:txBody>
                    <a:bodyPr/>
                    <a:lstStyle/>
                    <a:p>
                      <a:r>
                        <a:rPr lang="pl-PL" sz="1200" kern="1200" noProof="0" dirty="0" smtClean="0">
                          <a:solidFill>
                            <a:srgbClr val="4A4A49"/>
                          </a:solidFill>
                          <a:latin typeface="+mn-lt"/>
                          <a:ea typeface="+mn-ea"/>
                          <a:cs typeface="+mn-cs"/>
                        </a:rPr>
                        <a:t>Alokacja środków (zł)</a:t>
                      </a:r>
                      <a:endParaRPr lang="en-GB" sz="1200" kern="1200" noProof="0" dirty="0">
                        <a:solidFill>
                          <a:srgbClr val="4A4A4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kern="1200" noProof="0" dirty="0" smtClean="0">
                          <a:solidFill>
                            <a:srgbClr val="4A4A49"/>
                          </a:solidFill>
                        </a:rPr>
                        <a:t>600 mln</a:t>
                      </a:r>
                      <a:endParaRPr lang="en-GB" sz="1200" kern="1200" noProof="0" dirty="0">
                        <a:solidFill>
                          <a:srgbClr val="4A4A4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kern="1200" noProof="0" dirty="0" smtClean="0">
                          <a:solidFill>
                            <a:srgbClr val="4A4A49"/>
                          </a:solidFill>
                        </a:rPr>
                        <a:t>3,1 mld</a:t>
                      </a:r>
                      <a:endParaRPr lang="en-GB" sz="1200" kern="1200" noProof="0" dirty="0">
                        <a:solidFill>
                          <a:srgbClr val="4A4A4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kern="1200" noProof="0" dirty="0" smtClean="0">
                          <a:solidFill>
                            <a:srgbClr val="4A4A49"/>
                          </a:solidFill>
                          <a:latin typeface="+mn-lt"/>
                          <a:ea typeface="+mn-ea"/>
                          <a:cs typeface="+mn-cs"/>
                        </a:rPr>
                        <a:t>1,9 mld</a:t>
                      </a:r>
                      <a:endParaRPr lang="en-GB" sz="1200" kern="1200" noProof="0" dirty="0">
                        <a:solidFill>
                          <a:srgbClr val="4A4A4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kern="1200" noProof="0" dirty="0" smtClean="0">
                          <a:solidFill>
                            <a:srgbClr val="4A4A49"/>
                          </a:solidFill>
                          <a:latin typeface="+mn-lt"/>
                          <a:ea typeface="+mn-ea"/>
                          <a:cs typeface="+mn-cs"/>
                        </a:rPr>
                        <a:t>138 mln</a:t>
                      </a:r>
                      <a:endParaRPr lang="en-GB" sz="1200" kern="1200" noProof="0" dirty="0">
                        <a:solidFill>
                          <a:srgbClr val="4A4A4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98856457"/>
                  </a:ext>
                </a:extLst>
              </a:tr>
            </a:tbl>
          </a:graphicData>
        </a:graphic>
      </p:graphicFrame>
      <p:grpSp>
        <p:nvGrpSpPr>
          <p:cNvPr id="9" name="Grupa 8"/>
          <p:cNvGrpSpPr/>
          <p:nvPr/>
        </p:nvGrpSpPr>
        <p:grpSpPr>
          <a:xfrm>
            <a:off x="2444446" y="4658598"/>
            <a:ext cx="4593919" cy="280951"/>
            <a:chOff x="1243783" y="4658598"/>
            <a:chExt cx="4593919" cy="280951"/>
          </a:xfrm>
        </p:grpSpPr>
        <p:grpSp>
          <p:nvGrpSpPr>
            <p:cNvPr id="2" name="Grupa 15"/>
            <p:cNvGrpSpPr/>
            <p:nvPr/>
          </p:nvGrpSpPr>
          <p:grpSpPr>
            <a:xfrm>
              <a:off x="1243783" y="4658598"/>
              <a:ext cx="1793380" cy="276999"/>
              <a:chOff x="2394066" y="5241070"/>
              <a:chExt cx="1793380" cy="276999"/>
            </a:xfrm>
          </p:grpSpPr>
          <p:sp>
            <p:nvSpPr>
              <p:cNvPr id="10" name="Prostokąt zaokrąglony 9"/>
              <p:cNvSpPr/>
              <p:nvPr/>
            </p:nvSpPr>
            <p:spPr>
              <a:xfrm>
                <a:off x="2394066" y="5291049"/>
                <a:ext cx="440574" cy="207818"/>
              </a:xfrm>
              <a:prstGeom prst="roundRect">
                <a:avLst/>
              </a:prstGeom>
              <a:solidFill>
                <a:srgbClr val="3141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pole tekstowe 12"/>
              <p:cNvSpPr txBox="1"/>
              <p:nvPr/>
            </p:nvSpPr>
            <p:spPr>
              <a:xfrm>
                <a:off x="2834640" y="5241070"/>
                <a:ext cx="13528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200" dirty="0" smtClean="0">
                    <a:solidFill>
                      <a:srgbClr val="4A4A49"/>
                    </a:solidFill>
                  </a:rPr>
                  <a:t>współfinansowane</a:t>
                </a:r>
                <a:endParaRPr lang="en-GB" sz="1200" dirty="0">
                  <a:solidFill>
                    <a:srgbClr val="4A4A49"/>
                  </a:solidFill>
                </a:endParaRPr>
              </a:p>
            </p:txBody>
          </p:sp>
        </p:grpSp>
        <p:grpSp>
          <p:nvGrpSpPr>
            <p:cNvPr id="3" name="Grupa 17"/>
            <p:cNvGrpSpPr/>
            <p:nvPr/>
          </p:nvGrpSpPr>
          <p:grpSpPr>
            <a:xfrm>
              <a:off x="3178828" y="4662550"/>
              <a:ext cx="2658874" cy="276999"/>
              <a:chOff x="2394066" y="5564188"/>
              <a:chExt cx="2658874" cy="276999"/>
            </a:xfrm>
          </p:grpSpPr>
          <p:sp>
            <p:nvSpPr>
              <p:cNvPr id="12" name="Prostokąt zaokrąglony 11"/>
              <p:cNvSpPr/>
              <p:nvPr/>
            </p:nvSpPr>
            <p:spPr>
              <a:xfrm>
                <a:off x="2394066" y="5614167"/>
                <a:ext cx="440574" cy="207818"/>
              </a:xfrm>
              <a:prstGeom prst="roundRect">
                <a:avLst/>
              </a:prstGeom>
              <a:solidFill>
                <a:srgbClr val="C7D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pole tekstowe 16"/>
              <p:cNvSpPr txBox="1"/>
              <p:nvPr/>
            </p:nvSpPr>
            <p:spPr>
              <a:xfrm>
                <a:off x="2834640" y="5564188"/>
                <a:ext cx="221830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200" dirty="0">
                    <a:solidFill>
                      <a:srgbClr val="4A4A49"/>
                    </a:solidFill>
                  </a:rPr>
                  <a:t>w</a:t>
                </a:r>
                <a:r>
                  <a:rPr lang="pl-PL" sz="1200" dirty="0" smtClean="0">
                    <a:solidFill>
                      <a:srgbClr val="4A4A49"/>
                    </a:solidFill>
                  </a:rPr>
                  <a:t>skazane do współfinansowania</a:t>
                </a:r>
                <a:endParaRPr lang="en-GB" sz="1200" dirty="0">
                  <a:solidFill>
                    <a:srgbClr val="4A4A49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0120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D:\SIIS_2014\Mapy\Do prezentacji final\zoom_30Mbps_WOJ.e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099" y="1120481"/>
            <a:ext cx="5971246" cy="597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D:\SIIS_2014\Mapy\Do prezentacji final\zoom_30Mbps_WOJ_zaznaczenie.e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099" y="1120481"/>
            <a:ext cx="5972400" cy="59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D:\SIIS_2014\Mapy\Do prezentacji final\zoom_30Mbps_POW_small.e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294" y="1609750"/>
            <a:ext cx="5972400" cy="59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D:\SIIS_2014\Mapy\Do prezentacji final\zoom_30Mbps_POW_large.e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264" y="558129"/>
            <a:ext cx="7200900" cy="72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D:\SIIS_2014\Mapy\Do prezentacji final\zoom_30Mbps_POW_zaznaczenie.e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264" y="558129"/>
            <a:ext cx="7200900" cy="72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D:\SIIS_2014\Mapy\Do prezentacji final\zoom_30Mbps_GMI_small.e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070" y="1556792"/>
            <a:ext cx="7200901" cy="72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D:\SIIS_2014\Mapy\Do prezentacji final\zoom_30Mbps_GMI_large.e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521156"/>
            <a:ext cx="7200900" cy="720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D:\SIIS_2014\Mapy\Do prezentacji final\zoom_30Mbps_GMI_zaznaczenie.em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81250"/>
            <a:ext cx="7200900" cy="72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D:\SIIS_2014\Mapy\Do prezentacji final\zoom_30Mbps_REJ_small.em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099" y="1268760"/>
            <a:ext cx="7200901" cy="72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D:\SIIS_2014\Mapy\Do prezentacji final\zoom_30Mbps_REJ_large.em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57" y="667461"/>
            <a:ext cx="7200900" cy="72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D:\SIIS_2014\Mapy\Do prezentacji final\zoom_30Mbps_OBW_large.em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666" y="567753"/>
            <a:ext cx="7200901" cy="72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SIIS_2014\Mapy\Do prezentacji final\SELECT zoom_30Mbps_OBW_small.em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48580"/>
            <a:ext cx="7200901" cy="72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SIIS_2014\Mapy\Do prezentacji final\SELECT zoom_30Mbps_OBW_large.em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465" y="291427"/>
            <a:ext cx="7200900" cy="72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SIIS_2014\Mapy\Do prezentacji final\SELECT zoom_30Mbps_OBW_TRANSPARENT.em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919" y="291427"/>
            <a:ext cx="7200900" cy="72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SIIS_2014\Mapy\Do prezentacji final\SELECT zoom_30Mbps_OBW_STREET.emf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919" y="291427"/>
            <a:ext cx="7200900" cy="72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SIIS_2014\Mapy\Do prezentacji final\SELECT zoom_30Mbps_OBW_STREET_BUD.emf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585" y="291427"/>
            <a:ext cx="7200901" cy="72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D:\SIIS_2014\Mapy\Do prezentacji final\SELECT zoom_30Mbps_OBW_STREET_BUD_DOTS.emf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585" y="291427"/>
            <a:ext cx="7200901" cy="72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SIIS_2014\Mapy\Do prezentacji final\SELECT zoom_30Mbps_OBW_STREET_BUD_DOTS2.emf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465" y="291427"/>
            <a:ext cx="7200900" cy="72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pole tekstowe 22"/>
          <p:cNvSpPr txBox="1"/>
          <p:nvPr/>
        </p:nvSpPr>
        <p:spPr>
          <a:xfrm>
            <a:off x="480920" y="4476132"/>
            <a:ext cx="2196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 smtClean="0">
                <a:solidFill>
                  <a:srgbClr val="4A4A49"/>
                </a:solidFill>
              </a:rPr>
              <a:t>Dostępność usług min. 30 </a:t>
            </a:r>
            <a:r>
              <a:rPr lang="pl-PL" sz="1200" b="1" dirty="0" err="1" smtClean="0">
                <a:solidFill>
                  <a:srgbClr val="4A4A49"/>
                </a:solidFill>
              </a:rPr>
              <a:t>Mb</a:t>
            </a:r>
            <a:r>
              <a:rPr lang="pl-PL" sz="1200" b="1" dirty="0" smtClean="0">
                <a:solidFill>
                  <a:srgbClr val="4A4A49"/>
                </a:solidFill>
              </a:rPr>
              <a:t>/s</a:t>
            </a:r>
            <a:endParaRPr lang="pl-PL" sz="1200" b="1" dirty="0">
              <a:solidFill>
                <a:srgbClr val="4A4A49"/>
              </a:solidFill>
            </a:endParaRPr>
          </a:p>
        </p:txBody>
      </p:sp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Wyznaczanie białych plam</a:t>
            </a:r>
            <a:endParaRPr lang="pl-PL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/>
          </p:nvPr>
        </p:nvGraphicFramePr>
        <p:xfrm>
          <a:off x="625717" y="4762680"/>
          <a:ext cx="2513644" cy="1783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416">
                  <a:extLst>
                    <a:ext uri="{9D8B030D-6E8A-4147-A177-3AD203B41FA5}">
                      <a16:colId xmlns:a16="http://schemas.microsoft.com/office/drawing/2014/main" val="4025749211"/>
                    </a:ext>
                  </a:extLst>
                </a:gridCol>
                <a:gridCol w="2026228">
                  <a:extLst>
                    <a:ext uri="{9D8B030D-6E8A-4147-A177-3AD203B41FA5}">
                      <a16:colId xmlns:a16="http://schemas.microsoft.com/office/drawing/2014/main" val="701890405"/>
                    </a:ext>
                  </a:extLst>
                </a:gridCol>
              </a:tblGrid>
              <a:tr h="255929"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lnL w="317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F60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b="0" dirty="0" smtClean="0">
                          <a:solidFill>
                            <a:srgbClr val="4A4A49"/>
                          </a:solidFill>
                        </a:rPr>
                        <a:t>powyżej 80%</a:t>
                      </a:r>
                      <a:endParaRPr lang="pl-PL" sz="1100" b="0" dirty="0">
                        <a:solidFill>
                          <a:srgbClr val="4A4A49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4008649"/>
                  </a:ext>
                </a:extLst>
              </a:tr>
              <a:tr h="255929"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lnL w="317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F7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b="0" dirty="0" smtClean="0">
                          <a:solidFill>
                            <a:srgbClr val="4A4A49"/>
                          </a:solidFill>
                        </a:rPr>
                        <a:t>60 - 80%</a:t>
                      </a:r>
                      <a:endParaRPr lang="pl-PL" sz="1100" b="0" dirty="0">
                        <a:solidFill>
                          <a:srgbClr val="4A4A49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9331692"/>
                  </a:ext>
                </a:extLst>
              </a:tr>
              <a:tr h="255929"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lnL w="317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F7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b="0" dirty="0" smtClean="0">
                          <a:solidFill>
                            <a:srgbClr val="4A4A49"/>
                          </a:solidFill>
                        </a:rPr>
                        <a:t>40</a:t>
                      </a:r>
                      <a:r>
                        <a:rPr lang="pl-PL" sz="1100" b="0" baseline="0" dirty="0" smtClean="0">
                          <a:solidFill>
                            <a:srgbClr val="4A4A49"/>
                          </a:solidFill>
                        </a:rPr>
                        <a:t> - 60%</a:t>
                      </a:r>
                      <a:endParaRPr lang="pl-PL" sz="1100" b="0" dirty="0">
                        <a:solidFill>
                          <a:srgbClr val="4A4A49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7890816"/>
                  </a:ext>
                </a:extLst>
              </a:tr>
              <a:tr h="255929"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lnL w="317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b="0" dirty="0" smtClean="0">
                          <a:solidFill>
                            <a:srgbClr val="4A4A49"/>
                          </a:solidFill>
                        </a:rPr>
                        <a:t>20 - 40%</a:t>
                      </a:r>
                      <a:endParaRPr lang="pl-PL" sz="1100" b="0" dirty="0">
                        <a:solidFill>
                          <a:srgbClr val="4A4A49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6357402"/>
                  </a:ext>
                </a:extLst>
              </a:tr>
              <a:tr h="255929"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lnL w="317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7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b="0" dirty="0" smtClean="0">
                          <a:solidFill>
                            <a:srgbClr val="4A4A49"/>
                          </a:solidFill>
                        </a:rPr>
                        <a:t>10 </a:t>
                      </a:r>
                      <a:r>
                        <a:rPr lang="pl-PL" sz="1100" b="0" baseline="0" dirty="0" smtClean="0">
                          <a:solidFill>
                            <a:srgbClr val="4A4A49"/>
                          </a:solidFill>
                        </a:rPr>
                        <a:t>- </a:t>
                      </a:r>
                      <a:r>
                        <a:rPr lang="pl-PL" sz="1100" b="0" dirty="0" smtClean="0">
                          <a:solidFill>
                            <a:srgbClr val="4A4A49"/>
                          </a:solidFill>
                        </a:rPr>
                        <a:t>20%</a:t>
                      </a:r>
                      <a:endParaRPr lang="pl-PL" sz="1100" b="0" dirty="0">
                        <a:solidFill>
                          <a:srgbClr val="4A4A49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009326"/>
                  </a:ext>
                </a:extLst>
              </a:tr>
              <a:tr h="255929"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lnL w="317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b="0" baseline="0" dirty="0" smtClean="0">
                          <a:solidFill>
                            <a:srgbClr val="4A4A49"/>
                          </a:solidFill>
                        </a:rPr>
                        <a:t>do 10%</a:t>
                      </a:r>
                      <a:endParaRPr lang="pl-PL" sz="1100" b="0" dirty="0">
                        <a:solidFill>
                          <a:srgbClr val="4A4A49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rgbClr val="4A4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408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784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11111E-6 L -0.05834 0.06366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0158 -0.09467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" y="-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06358E-6 L -0.12604 -0.08393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-4208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2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2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535502"/>
            <a:ext cx="7886700" cy="5068700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628650" y="1535502"/>
            <a:ext cx="3831207" cy="1384995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rgbClr val="4A4A49"/>
                </a:solidFill>
              </a:rPr>
              <a:t>Założenia: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srgbClr val="4A4A49"/>
                </a:solidFill>
              </a:rPr>
              <a:t>powiat lub grupa powiatów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srgbClr val="4A4A49"/>
                </a:solidFill>
              </a:rPr>
              <a:t>sieć drogowa (BDOT10K – OT_SKDR)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srgbClr val="4A4A49"/>
                </a:solidFill>
              </a:rPr>
              <a:t>trasowanie od istniejących węzłów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srgbClr val="4A4A49"/>
                </a:solidFill>
              </a:rPr>
              <a:t>grupa minimum 20 budynków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srgbClr val="4A4A49"/>
                </a:solidFill>
              </a:rPr>
              <a:t>maksymalnie 750 m</a:t>
            </a:r>
            <a:endParaRPr lang="pl-PL" sz="1400" dirty="0">
              <a:solidFill>
                <a:srgbClr val="4A4A49"/>
              </a:solidFill>
            </a:endParaRPr>
          </a:p>
        </p:txBody>
      </p:sp>
      <p:sp>
        <p:nvSpPr>
          <p:cNvPr id="9" name="Tytuł 4"/>
          <p:cNvSpPr>
            <a:spLocks noGrp="1"/>
          </p:cNvSpPr>
          <p:nvPr>
            <p:ph type="title"/>
          </p:nvPr>
        </p:nvSpPr>
        <p:spPr>
          <a:xfrm>
            <a:off x="628650" y="891614"/>
            <a:ext cx="7886700" cy="844318"/>
          </a:xfrm>
        </p:spPr>
        <p:txBody>
          <a:bodyPr/>
          <a:lstStyle/>
          <a:p>
            <a:r>
              <a:rPr lang="pl-PL" dirty="0" smtClean="0"/>
              <a:t>Trasowanie sieci – wyznaczanie optymalnego przebiegu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695" y="1535502"/>
            <a:ext cx="6724609" cy="5064918"/>
          </a:xfrm>
          <a:prstGeom prst="rect">
            <a:avLst/>
          </a:prstGeom>
          <a:ln w="3175">
            <a:solidFill>
              <a:srgbClr val="4A4A49"/>
            </a:solidFill>
          </a:ln>
        </p:spPr>
      </p:pic>
      <p:sp>
        <p:nvSpPr>
          <p:cNvPr id="10" name="Owal 9"/>
          <p:cNvSpPr/>
          <p:nvPr/>
        </p:nvSpPr>
        <p:spPr>
          <a:xfrm>
            <a:off x="3152355" y="4341413"/>
            <a:ext cx="772188" cy="772188"/>
          </a:xfrm>
          <a:prstGeom prst="ellipse">
            <a:avLst/>
          </a:prstGeom>
          <a:noFill/>
          <a:ln w="28575">
            <a:solidFill>
              <a:srgbClr val="3141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7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Wyznaczanie obszarów konkursowych</a:t>
            </a:r>
            <a:endParaRPr lang="pl-PL" dirty="0"/>
          </a:p>
        </p:txBody>
      </p:sp>
      <p:pic>
        <p:nvPicPr>
          <p:cNvPr id="15" name="Obraz 14" descr="polska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</a:blip>
          <a:srcRect l="14991" t="2629" r="17769"/>
          <a:stretch/>
        </p:blipFill>
        <p:spPr>
          <a:xfrm>
            <a:off x="2932980" y="1725283"/>
            <a:ext cx="5322499" cy="4377654"/>
          </a:xfrm>
          <a:prstGeom prst="rect">
            <a:avLst/>
          </a:prstGeom>
        </p:spPr>
      </p:pic>
      <p:pic>
        <p:nvPicPr>
          <p:cNvPr id="16" name="Obraz 15" descr="obszary_sztuczne.pn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</a:blip>
          <a:srcRect l="14883" t="2629" r="19293"/>
          <a:stretch/>
        </p:blipFill>
        <p:spPr>
          <a:xfrm>
            <a:off x="2924354" y="1725283"/>
            <a:ext cx="5210355" cy="4377654"/>
          </a:xfrm>
          <a:prstGeom prst="rect">
            <a:avLst/>
          </a:prstGeom>
        </p:spPr>
      </p:pic>
      <p:pic>
        <p:nvPicPr>
          <p:cNvPr id="17" name="Obraz 16" descr="aggregated.png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</a:blip>
          <a:srcRect l="16627" t="2629" r="19730"/>
          <a:stretch/>
        </p:blipFill>
        <p:spPr>
          <a:xfrm>
            <a:off x="3062377" y="1725283"/>
            <a:ext cx="5037828" cy="4377654"/>
          </a:xfrm>
          <a:prstGeom prst="rect">
            <a:avLst/>
          </a:prstGeom>
        </p:spPr>
      </p:pic>
      <p:pic>
        <p:nvPicPr>
          <p:cNvPr id="18" name="Obraz 17" descr="obszary.png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</a:blip>
          <a:srcRect l="11833" t="3013" r="19185" b="1815"/>
          <a:stretch/>
        </p:blipFill>
        <p:spPr>
          <a:xfrm>
            <a:off x="2682815" y="1742536"/>
            <a:ext cx="5460522" cy="4278702"/>
          </a:xfrm>
          <a:prstGeom prst="rect">
            <a:avLst/>
          </a:prstGeom>
        </p:spPr>
      </p:pic>
      <p:sp>
        <p:nvSpPr>
          <p:cNvPr id="19" name="Prostokąt 18"/>
          <p:cNvSpPr/>
          <p:nvPr/>
        </p:nvSpPr>
        <p:spPr>
          <a:xfrm>
            <a:off x="8645236" y="1516899"/>
            <a:ext cx="484909" cy="4973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20"/>
          <p:cNvSpPr/>
          <p:nvPr/>
        </p:nvSpPr>
        <p:spPr>
          <a:xfrm>
            <a:off x="628650" y="1454728"/>
            <a:ext cx="8349095" cy="62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rostokąt 22"/>
          <p:cNvSpPr/>
          <p:nvPr/>
        </p:nvSpPr>
        <p:spPr>
          <a:xfrm>
            <a:off x="628650" y="6071851"/>
            <a:ext cx="8349095" cy="62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/>
          <p:cNvSpPr/>
          <p:nvPr/>
        </p:nvSpPr>
        <p:spPr>
          <a:xfrm>
            <a:off x="2579298" y="1595887"/>
            <a:ext cx="646981" cy="4692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rostokąt 23"/>
          <p:cNvSpPr/>
          <p:nvPr/>
        </p:nvSpPr>
        <p:spPr>
          <a:xfrm>
            <a:off x="7941154" y="1576512"/>
            <a:ext cx="646981" cy="4692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rostokąt 24"/>
          <p:cNvSpPr/>
          <p:nvPr/>
        </p:nvSpPr>
        <p:spPr>
          <a:xfrm rot="5400000">
            <a:off x="5443261" y="-1069682"/>
            <a:ext cx="293309" cy="5331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aphicFrame>
        <p:nvGraphicFramePr>
          <p:cNvPr id="1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276894"/>
              </p:ext>
            </p:extLst>
          </p:nvPr>
        </p:nvGraphicFramePr>
        <p:xfrm>
          <a:off x="492609" y="2355196"/>
          <a:ext cx="3925012" cy="2116316"/>
        </p:xfrm>
        <a:graphic>
          <a:graphicData uri="http://schemas.openxmlformats.org/drawingml/2006/table">
            <a:tbl>
              <a:tblPr>
                <a:tableStyleId>{5A111915-BE36-4E01-A7E5-04B1672EAD32}</a:tableStyleId>
              </a:tblPr>
              <a:tblGrid>
                <a:gridCol w="3925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2606">
                <a:tc>
                  <a:txBody>
                    <a:bodyPr/>
                    <a:lstStyle/>
                    <a:p>
                      <a:pPr marL="0" indent="0" algn="l">
                        <a:buSzPct val="110000"/>
                        <a:buFontTx/>
                        <a:buNone/>
                      </a:pPr>
                      <a:r>
                        <a:rPr lang="pl-PL" sz="2000" b="1" dirty="0" smtClean="0">
                          <a:solidFill>
                            <a:srgbClr val="4A4A49"/>
                          </a:solidFill>
                        </a:rPr>
                        <a:t>Czynniki:</a:t>
                      </a:r>
                      <a:endParaRPr lang="en-US" sz="1800" b="1" dirty="0" smtClean="0">
                        <a:solidFill>
                          <a:srgbClr val="4A4A49"/>
                        </a:solidFill>
                      </a:endParaRPr>
                    </a:p>
                  </a:txBody>
                  <a:tcPr marL="162000" marR="360000" marT="125999" marB="144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5244288"/>
                  </a:ext>
                </a:extLst>
              </a:tr>
              <a:tr h="511879">
                <a:tc>
                  <a:txBody>
                    <a:bodyPr/>
                    <a:lstStyle/>
                    <a:p>
                      <a:pPr marL="285750" indent="-285750" algn="l">
                        <a:buSzPct val="110000"/>
                        <a:buFontTx/>
                        <a:buBlip>
                          <a:blip r:embed="rId7"/>
                        </a:buBlip>
                      </a:pPr>
                      <a:r>
                        <a:rPr lang="pl-PL" sz="1600" b="0" dirty="0" smtClean="0">
                          <a:solidFill>
                            <a:srgbClr val="4A4A49"/>
                          </a:solidFill>
                        </a:rPr>
                        <a:t>NPV</a:t>
                      </a:r>
                      <a:endParaRPr lang="en-US" sz="1050" b="0" dirty="0" smtClean="0">
                        <a:solidFill>
                          <a:srgbClr val="4A4A49"/>
                        </a:solidFill>
                      </a:endParaRPr>
                    </a:p>
                  </a:txBody>
                  <a:tcPr marL="162000" marR="360000" marT="125999" marB="144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879">
                <a:tc>
                  <a:txBody>
                    <a:bodyPr/>
                    <a:lstStyle/>
                    <a:p>
                      <a:pPr marL="285750" indent="-285750" algn="l">
                        <a:buSzPct val="110000"/>
                        <a:buFontTx/>
                        <a:buBlip>
                          <a:blip r:embed="rId7"/>
                        </a:buBlip>
                      </a:pPr>
                      <a:r>
                        <a:rPr lang="pl-PL" sz="1600" b="0" dirty="0" smtClean="0">
                          <a:solidFill>
                            <a:srgbClr val="4A4A49"/>
                          </a:solidFill>
                        </a:rPr>
                        <a:t>Liczba gospodarstw domowych</a:t>
                      </a:r>
                    </a:p>
                  </a:txBody>
                  <a:tcPr marL="162000" marR="360000" marT="125999" marB="144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1879">
                <a:tc>
                  <a:txBody>
                    <a:bodyPr/>
                    <a:lstStyle/>
                    <a:p>
                      <a:pPr marL="285750" indent="-285750" algn="l">
                        <a:buSzPct val="110000"/>
                        <a:buFontTx/>
                        <a:buBlip>
                          <a:blip r:embed="rId7"/>
                        </a:buBlip>
                      </a:pPr>
                      <a:r>
                        <a:rPr lang="pl-PL" sz="1600" b="0" dirty="0" smtClean="0">
                          <a:solidFill>
                            <a:srgbClr val="4A4A49"/>
                          </a:solidFill>
                        </a:rPr>
                        <a:t>Powierzchnia</a:t>
                      </a:r>
                    </a:p>
                  </a:txBody>
                  <a:tcPr marL="162000" marR="360000" marT="125999" marB="144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8650" y="2904980"/>
            <a:ext cx="7886700" cy="32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00486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Atlas szerokopasmowego dostępu do Internetu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6690347"/>
              </p:ext>
            </p:extLst>
          </p:nvPr>
        </p:nvGraphicFramePr>
        <p:xfrm>
          <a:off x="623237" y="1773361"/>
          <a:ext cx="7892114" cy="3143994"/>
        </p:xfrm>
        <a:graphic>
          <a:graphicData uri="http://schemas.openxmlformats.org/drawingml/2006/table">
            <a:tbl>
              <a:tblPr>
                <a:tableStyleId>{5A111915-BE36-4E01-A7E5-04B1672EAD32}</a:tableStyleId>
              </a:tblPr>
              <a:tblGrid>
                <a:gridCol w="7892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2606">
                <a:tc>
                  <a:txBody>
                    <a:bodyPr/>
                    <a:lstStyle/>
                    <a:p>
                      <a:pPr marL="0" indent="0" algn="l">
                        <a:buSzPct val="110000"/>
                        <a:buFontTx/>
                        <a:buNone/>
                      </a:pPr>
                      <a:r>
                        <a:rPr lang="pl-PL" sz="2000" b="1" dirty="0" smtClean="0">
                          <a:solidFill>
                            <a:srgbClr val="4A4A49"/>
                          </a:solidFill>
                        </a:rPr>
                        <a:t>Założenia:</a:t>
                      </a:r>
                      <a:endParaRPr lang="en-US" sz="1800" b="1" dirty="0" smtClean="0">
                        <a:solidFill>
                          <a:srgbClr val="4A4A49"/>
                        </a:solidFill>
                      </a:endParaRPr>
                    </a:p>
                  </a:txBody>
                  <a:tcPr marL="162000" marR="360000" marT="125999" marB="144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5244288"/>
                  </a:ext>
                </a:extLst>
              </a:tr>
              <a:tr h="511879">
                <a:tc>
                  <a:txBody>
                    <a:bodyPr/>
                    <a:lstStyle/>
                    <a:p>
                      <a:pPr marL="285750" indent="-285750" algn="l">
                        <a:buSzPct val="110000"/>
                        <a:buFontTx/>
                        <a:buBlip>
                          <a:blip r:embed="rId2"/>
                        </a:buBlip>
                      </a:pPr>
                      <a:r>
                        <a:rPr lang="pl-PL" sz="1600" b="0" dirty="0" smtClean="0">
                          <a:solidFill>
                            <a:srgbClr val="4A4A49"/>
                          </a:solidFill>
                        </a:rPr>
                        <a:t>2</a:t>
                      </a:r>
                      <a:r>
                        <a:rPr lang="pl-PL" sz="1600" b="0" baseline="0" dirty="0" smtClean="0">
                          <a:solidFill>
                            <a:srgbClr val="4A4A49"/>
                          </a:solidFill>
                        </a:rPr>
                        <a:t> 478 map</a:t>
                      </a:r>
                      <a:endParaRPr lang="en-US" sz="1050" b="0" dirty="0" smtClean="0">
                        <a:solidFill>
                          <a:srgbClr val="4A4A49"/>
                        </a:solidFill>
                      </a:endParaRPr>
                    </a:p>
                  </a:txBody>
                  <a:tcPr marL="162000" marR="360000" marT="125999" marB="144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879">
                <a:tc>
                  <a:txBody>
                    <a:bodyPr/>
                    <a:lstStyle/>
                    <a:p>
                      <a:pPr marL="285750" indent="-285750" algn="l">
                        <a:buSzPct val="110000"/>
                        <a:buFontTx/>
                        <a:buBlip>
                          <a:blip r:embed="rId2"/>
                        </a:buBlip>
                      </a:pPr>
                      <a:r>
                        <a:rPr lang="pl-PL" sz="1600" b="0" dirty="0" smtClean="0">
                          <a:solidFill>
                            <a:srgbClr val="4A4A49"/>
                          </a:solidFill>
                        </a:rPr>
                        <a:t>Grupa docelowa: wójt, burmistrz, prezydent miasta</a:t>
                      </a:r>
                    </a:p>
                  </a:txBody>
                  <a:tcPr marL="162000" marR="360000" marT="125999" marB="144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1879">
                <a:tc>
                  <a:txBody>
                    <a:bodyPr/>
                    <a:lstStyle/>
                    <a:p>
                      <a:pPr marL="285750" indent="-285750" algn="l">
                        <a:buSzPct val="110000"/>
                        <a:buFontTx/>
                        <a:buBlip>
                          <a:blip r:embed="rId2"/>
                        </a:buBlip>
                      </a:pPr>
                      <a:r>
                        <a:rPr lang="pl-PL" sz="1600" b="0" dirty="0" smtClean="0">
                          <a:solidFill>
                            <a:srgbClr val="4A4A49"/>
                          </a:solidFill>
                        </a:rPr>
                        <a:t>NIE </a:t>
                      </a:r>
                      <a:r>
                        <a:rPr lang="pl-PL" sz="1600" b="0" dirty="0" err="1" smtClean="0">
                          <a:solidFill>
                            <a:srgbClr val="4A4A49"/>
                          </a:solidFill>
                        </a:rPr>
                        <a:t>webGIS</a:t>
                      </a:r>
                      <a:r>
                        <a:rPr lang="pl-PL" sz="1600" b="0" dirty="0" smtClean="0">
                          <a:solidFill>
                            <a:srgbClr val="4A4A49"/>
                          </a:solidFill>
                        </a:rPr>
                        <a:t>-owe rozwiązanie</a:t>
                      </a:r>
                    </a:p>
                  </a:txBody>
                  <a:tcPr marL="162000" marR="360000" marT="125999" marB="144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1879">
                <a:tc>
                  <a:txBody>
                    <a:bodyPr/>
                    <a:lstStyle/>
                    <a:p>
                      <a:pPr marL="285750" indent="-285750" algn="l">
                        <a:buSzPct val="110000"/>
                        <a:buFontTx/>
                        <a:buBlip>
                          <a:blip r:embed="rId2"/>
                        </a:buBlip>
                      </a:pPr>
                      <a:r>
                        <a:rPr lang="pl-PL" sz="1600" b="0" dirty="0" smtClean="0">
                          <a:solidFill>
                            <a:srgbClr val="4A4A49"/>
                          </a:solidFill>
                        </a:rPr>
                        <a:t>Dodatkowe informacje (</a:t>
                      </a:r>
                      <a:r>
                        <a:rPr lang="pl-PL" sz="1600" b="0" dirty="0" err="1" smtClean="0">
                          <a:solidFill>
                            <a:srgbClr val="4A4A49"/>
                          </a:solidFill>
                        </a:rPr>
                        <a:t>hiperlinki</a:t>
                      </a:r>
                      <a:r>
                        <a:rPr lang="pl-PL" sz="1600" b="0" dirty="0" smtClean="0">
                          <a:solidFill>
                            <a:srgbClr val="4A4A49"/>
                          </a:solidFill>
                        </a:rPr>
                        <a:t>)</a:t>
                      </a:r>
                    </a:p>
                  </a:txBody>
                  <a:tcPr marL="162000" marR="360000" marT="125999" marB="144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1879"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10000"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pl-PL" sz="1600" b="0" dirty="0" smtClean="0">
                          <a:solidFill>
                            <a:srgbClr val="4A4A49"/>
                          </a:solidFill>
                        </a:rPr>
                        <a:t>Łatwa skalowalność i aktualizacja</a:t>
                      </a:r>
                    </a:p>
                  </a:txBody>
                  <a:tcPr marL="162000" marR="360000" marT="125999" marB="144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324456"/>
                  </a:ext>
                </a:extLst>
              </a:tr>
            </a:tbl>
          </a:graphicData>
        </a:graphic>
      </p:graphicFrame>
      <p:sp>
        <p:nvSpPr>
          <p:cNvPr id="5" name="Prostokąt 4"/>
          <p:cNvSpPr/>
          <p:nvPr/>
        </p:nvSpPr>
        <p:spPr>
          <a:xfrm>
            <a:off x="3131221" y="5731378"/>
            <a:ext cx="2881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31418D"/>
                </a:solidFill>
                <a:hlinkClick r:id="rId3"/>
              </a:rPr>
              <a:t>https://mapbook.uke.gov.pl/</a:t>
            </a:r>
            <a:endParaRPr lang="pl-PL" dirty="0">
              <a:solidFill>
                <a:srgbClr val="3141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73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Atlas szerokopasmowego dostępu do Internetu</a:t>
            </a:r>
          </a:p>
        </p:txBody>
      </p:sp>
      <p:sp>
        <p:nvSpPr>
          <p:cNvPr id="5" name="Strzałka w prawo 4"/>
          <p:cNvSpPr/>
          <p:nvPr/>
        </p:nvSpPr>
        <p:spPr>
          <a:xfrm>
            <a:off x="858724" y="1788918"/>
            <a:ext cx="5919448" cy="2771838"/>
          </a:xfrm>
          <a:prstGeom prst="rightArrow">
            <a:avLst/>
          </a:prstGeom>
          <a:solidFill>
            <a:srgbClr val="DADADA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Dowolny kształt 5"/>
          <p:cNvSpPr/>
          <p:nvPr/>
        </p:nvSpPr>
        <p:spPr>
          <a:xfrm>
            <a:off x="619806" y="1788918"/>
            <a:ext cx="1878289" cy="1108735"/>
          </a:xfrm>
          <a:custGeom>
            <a:avLst/>
            <a:gdLst>
              <a:gd name="connsiteX0" fmla="*/ 0 w 1878289"/>
              <a:gd name="connsiteY0" fmla="*/ 184793 h 1108735"/>
              <a:gd name="connsiteX1" fmla="*/ 184793 w 1878289"/>
              <a:gd name="connsiteY1" fmla="*/ 0 h 1108735"/>
              <a:gd name="connsiteX2" fmla="*/ 1693496 w 1878289"/>
              <a:gd name="connsiteY2" fmla="*/ 0 h 1108735"/>
              <a:gd name="connsiteX3" fmla="*/ 1878289 w 1878289"/>
              <a:gd name="connsiteY3" fmla="*/ 184793 h 1108735"/>
              <a:gd name="connsiteX4" fmla="*/ 1878289 w 1878289"/>
              <a:gd name="connsiteY4" fmla="*/ 923942 h 1108735"/>
              <a:gd name="connsiteX5" fmla="*/ 1693496 w 1878289"/>
              <a:gd name="connsiteY5" fmla="*/ 1108735 h 1108735"/>
              <a:gd name="connsiteX6" fmla="*/ 184793 w 1878289"/>
              <a:gd name="connsiteY6" fmla="*/ 1108735 h 1108735"/>
              <a:gd name="connsiteX7" fmla="*/ 0 w 1878289"/>
              <a:gd name="connsiteY7" fmla="*/ 923942 h 1108735"/>
              <a:gd name="connsiteX8" fmla="*/ 0 w 1878289"/>
              <a:gd name="connsiteY8" fmla="*/ 184793 h 1108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8289" h="1108735">
                <a:moveTo>
                  <a:pt x="0" y="184793"/>
                </a:moveTo>
                <a:cubicBezTo>
                  <a:pt x="0" y="82735"/>
                  <a:pt x="82735" y="0"/>
                  <a:pt x="184793" y="0"/>
                </a:cubicBezTo>
                <a:lnTo>
                  <a:pt x="1693496" y="0"/>
                </a:lnTo>
                <a:cubicBezTo>
                  <a:pt x="1795554" y="0"/>
                  <a:pt x="1878289" y="82735"/>
                  <a:pt x="1878289" y="184793"/>
                </a:cubicBezTo>
                <a:lnTo>
                  <a:pt x="1878289" y="923942"/>
                </a:lnTo>
                <a:cubicBezTo>
                  <a:pt x="1878289" y="1026000"/>
                  <a:pt x="1795554" y="1108735"/>
                  <a:pt x="1693496" y="1108735"/>
                </a:cubicBezTo>
                <a:lnTo>
                  <a:pt x="184793" y="1108735"/>
                </a:lnTo>
                <a:cubicBezTo>
                  <a:pt x="82735" y="1108735"/>
                  <a:pt x="0" y="1026000"/>
                  <a:pt x="0" y="923942"/>
                </a:cubicBezTo>
                <a:lnTo>
                  <a:pt x="0" y="18479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0324" tIns="130324" rIns="130324" bIns="130324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2000" kern="1200" dirty="0" smtClean="0"/>
              <a:t>SIIS</a:t>
            </a:r>
            <a:endParaRPr lang="pl-PL" sz="2000" kern="1200" dirty="0"/>
          </a:p>
        </p:txBody>
      </p:sp>
      <p:sp>
        <p:nvSpPr>
          <p:cNvPr id="7" name="Dowolny kształt 6"/>
          <p:cNvSpPr/>
          <p:nvPr/>
        </p:nvSpPr>
        <p:spPr>
          <a:xfrm>
            <a:off x="3038510" y="1788918"/>
            <a:ext cx="1878289" cy="1108735"/>
          </a:xfrm>
          <a:custGeom>
            <a:avLst/>
            <a:gdLst>
              <a:gd name="connsiteX0" fmla="*/ 0 w 1878289"/>
              <a:gd name="connsiteY0" fmla="*/ 184793 h 1108735"/>
              <a:gd name="connsiteX1" fmla="*/ 184793 w 1878289"/>
              <a:gd name="connsiteY1" fmla="*/ 0 h 1108735"/>
              <a:gd name="connsiteX2" fmla="*/ 1693496 w 1878289"/>
              <a:gd name="connsiteY2" fmla="*/ 0 h 1108735"/>
              <a:gd name="connsiteX3" fmla="*/ 1878289 w 1878289"/>
              <a:gd name="connsiteY3" fmla="*/ 184793 h 1108735"/>
              <a:gd name="connsiteX4" fmla="*/ 1878289 w 1878289"/>
              <a:gd name="connsiteY4" fmla="*/ 923942 h 1108735"/>
              <a:gd name="connsiteX5" fmla="*/ 1693496 w 1878289"/>
              <a:gd name="connsiteY5" fmla="*/ 1108735 h 1108735"/>
              <a:gd name="connsiteX6" fmla="*/ 184793 w 1878289"/>
              <a:gd name="connsiteY6" fmla="*/ 1108735 h 1108735"/>
              <a:gd name="connsiteX7" fmla="*/ 0 w 1878289"/>
              <a:gd name="connsiteY7" fmla="*/ 923942 h 1108735"/>
              <a:gd name="connsiteX8" fmla="*/ 0 w 1878289"/>
              <a:gd name="connsiteY8" fmla="*/ 184793 h 1108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8289" h="1108735">
                <a:moveTo>
                  <a:pt x="0" y="184793"/>
                </a:moveTo>
                <a:cubicBezTo>
                  <a:pt x="0" y="82735"/>
                  <a:pt x="82735" y="0"/>
                  <a:pt x="184793" y="0"/>
                </a:cubicBezTo>
                <a:lnTo>
                  <a:pt x="1693496" y="0"/>
                </a:lnTo>
                <a:cubicBezTo>
                  <a:pt x="1795554" y="0"/>
                  <a:pt x="1878289" y="82735"/>
                  <a:pt x="1878289" y="184793"/>
                </a:cubicBezTo>
                <a:lnTo>
                  <a:pt x="1878289" y="923942"/>
                </a:lnTo>
                <a:cubicBezTo>
                  <a:pt x="1878289" y="1026000"/>
                  <a:pt x="1795554" y="1108735"/>
                  <a:pt x="1693496" y="1108735"/>
                </a:cubicBezTo>
                <a:lnTo>
                  <a:pt x="184793" y="1108735"/>
                </a:lnTo>
                <a:cubicBezTo>
                  <a:pt x="82735" y="1108735"/>
                  <a:pt x="0" y="1026000"/>
                  <a:pt x="0" y="923942"/>
                </a:cubicBezTo>
                <a:lnTo>
                  <a:pt x="0" y="18479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0324" tIns="130324" rIns="130324" bIns="130324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2000" kern="1200" dirty="0" smtClean="0"/>
              <a:t>Konsultacje społeczne</a:t>
            </a:r>
            <a:endParaRPr lang="pl-PL" sz="2000" kern="1200" dirty="0"/>
          </a:p>
        </p:txBody>
      </p:sp>
      <p:sp>
        <p:nvSpPr>
          <p:cNvPr id="8" name="Dowolny kształt 7"/>
          <p:cNvSpPr/>
          <p:nvPr/>
        </p:nvSpPr>
        <p:spPr>
          <a:xfrm>
            <a:off x="3038510" y="3452021"/>
            <a:ext cx="1878289" cy="1108735"/>
          </a:xfrm>
          <a:custGeom>
            <a:avLst/>
            <a:gdLst>
              <a:gd name="connsiteX0" fmla="*/ 0 w 1878289"/>
              <a:gd name="connsiteY0" fmla="*/ 184793 h 1108735"/>
              <a:gd name="connsiteX1" fmla="*/ 184793 w 1878289"/>
              <a:gd name="connsiteY1" fmla="*/ 0 h 1108735"/>
              <a:gd name="connsiteX2" fmla="*/ 1693496 w 1878289"/>
              <a:gd name="connsiteY2" fmla="*/ 0 h 1108735"/>
              <a:gd name="connsiteX3" fmla="*/ 1878289 w 1878289"/>
              <a:gd name="connsiteY3" fmla="*/ 184793 h 1108735"/>
              <a:gd name="connsiteX4" fmla="*/ 1878289 w 1878289"/>
              <a:gd name="connsiteY4" fmla="*/ 923942 h 1108735"/>
              <a:gd name="connsiteX5" fmla="*/ 1693496 w 1878289"/>
              <a:gd name="connsiteY5" fmla="*/ 1108735 h 1108735"/>
              <a:gd name="connsiteX6" fmla="*/ 184793 w 1878289"/>
              <a:gd name="connsiteY6" fmla="*/ 1108735 h 1108735"/>
              <a:gd name="connsiteX7" fmla="*/ 0 w 1878289"/>
              <a:gd name="connsiteY7" fmla="*/ 923942 h 1108735"/>
              <a:gd name="connsiteX8" fmla="*/ 0 w 1878289"/>
              <a:gd name="connsiteY8" fmla="*/ 184793 h 1108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8289" h="1108735">
                <a:moveTo>
                  <a:pt x="0" y="184793"/>
                </a:moveTo>
                <a:cubicBezTo>
                  <a:pt x="0" y="82735"/>
                  <a:pt x="82735" y="0"/>
                  <a:pt x="184793" y="0"/>
                </a:cubicBezTo>
                <a:lnTo>
                  <a:pt x="1693496" y="0"/>
                </a:lnTo>
                <a:cubicBezTo>
                  <a:pt x="1795554" y="0"/>
                  <a:pt x="1878289" y="82735"/>
                  <a:pt x="1878289" y="184793"/>
                </a:cubicBezTo>
                <a:lnTo>
                  <a:pt x="1878289" y="923942"/>
                </a:lnTo>
                <a:cubicBezTo>
                  <a:pt x="1878289" y="1026000"/>
                  <a:pt x="1795554" y="1108735"/>
                  <a:pt x="1693496" y="1108735"/>
                </a:cubicBezTo>
                <a:lnTo>
                  <a:pt x="184793" y="1108735"/>
                </a:lnTo>
                <a:cubicBezTo>
                  <a:pt x="82735" y="1108735"/>
                  <a:pt x="0" y="1026000"/>
                  <a:pt x="0" y="923942"/>
                </a:cubicBezTo>
                <a:lnTo>
                  <a:pt x="0" y="18479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0324" tIns="130324" rIns="130324" bIns="130324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2000" kern="1200" dirty="0" smtClean="0"/>
              <a:t>Dane projektowe POPC</a:t>
            </a:r>
            <a:endParaRPr lang="pl-PL" sz="2000" kern="1200" dirty="0"/>
          </a:p>
        </p:txBody>
      </p:sp>
      <p:sp>
        <p:nvSpPr>
          <p:cNvPr id="9" name="Dowolny kształt 8"/>
          <p:cNvSpPr/>
          <p:nvPr/>
        </p:nvSpPr>
        <p:spPr>
          <a:xfrm>
            <a:off x="619805" y="3452021"/>
            <a:ext cx="1878289" cy="1108735"/>
          </a:xfrm>
          <a:custGeom>
            <a:avLst/>
            <a:gdLst>
              <a:gd name="connsiteX0" fmla="*/ 0 w 1878289"/>
              <a:gd name="connsiteY0" fmla="*/ 184793 h 1108735"/>
              <a:gd name="connsiteX1" fmla="*/ 184793 w 1878289"/>
              <a:gd name="connsiteY1" fmla="*/ 0 h 1108735"/>
              <a:gd name="connsiteX2" fmla="*/ 1693496 w 1878289"/>
              <a:gd name="connsiteY2" fmla="*/ 0 h 1108735"/>
              <a:gd name="connsiteX3" fmla="*/ 1878289 w 1878289"/>
              <a:gd name="connsiteY3" fmla="*/ 184793 h 1108735"/>
              <a:gd name="connsiteX4" fmla="*/ 1878289 w 1878289"/>
              <a:gd name="connsiteY4" fmla="*/ 923942 h 1108735"/>
              <a:gd name="connsiteX5" fmla="*/ 1693496 w 1878289"/>
              <a:gd name="connsiteY5" fmla="*/ 1108735 h 1108735"/>
              <a:gd name="connsiteX6" fmla="*/ 184793 w 1878289"/>
              <a:gd name="connsiteY6" fmla="*/ 1108735 h 1108735"/>
              <a:gd name="connsiteX7" fmla="*/ 0 w 1878289"/>
              <a:gd name="connsiteY7" fmla="*/ 923942 h 1108735"/>
              <a:gd name="connsiteX8" fmla="*/ 0 w 1878289"/>
              <a:gd name="connsiteY8" fmla="*/ 184793 h 1108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8289" h="1108735">
                <a:moveTo>
                  <a:pt x="0" y="184793"/>
                </a:moveTo>
                <a:cubicBezTo>
                  <a:pt x="0" y="82735"/>
                  <a:pt x="82735" y="0"/>
                  <a:pt x="184793" y="0"/>
                </a:cubicBezTo>
                <a:lnTo>
                  <a:pt x="1693496" y="0"/>
                </a:lnTo>
                <a:cubicBezTo>
                  <a:pt x="1795554" y="0"/>
                  <a:pt x="1878289" y="82735"/>
                  <a:pt x="1878289" y="184793"/>
                </a:cubicBezTo>
                <a:lnTo>
                  <a:pt x="1878289" y="923942"/>
                </a:lnTo>
                <a:cubicBezTo>
                  <a:pt x="1878289" y="1026000"/>
                  <a:pt x="1795554" y="1108735"/>
                  <a:pt x="1693496" y="1108735"/>
                </a:cubicBezTo>
                <a:lnTo>
                  <a:pt x="184793" y="1108735"/>
                </a:lnTo>
                <a:cubicBezTo>
                  <a:pt x="82735" y="1108735"/>
                  <a:pt x="0" y="1026000"/>
                  <a:pt x="0" y="923942"/>
                </a:cubicBezTo>
                <a:lnTo>
                  <a:pt x="0" y="18479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0324" tIns="130324" rIns="130324" bIns="130324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2000" kern="1200" dirty="0" smtClean="0"/>
              <a:t>PRG + NOBC</a:t>
            </a:r>
            <a:endParaRPr lang="pl-PL" sz="2000" kern="1200" dirty="0"/>
          </a:p>
        </p:txBody>
      </p:sp>
      <p:sp>
        <p:nvSpPr>
          <p:cNvPr id="3" name="AutoShape 2" descr="Znalezione obrazy dla zapytania p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355" y="2405492"/>
            <a:ext cx="1254434" cy="153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ytuł 1"/>
          <p:cNvSpPr txBox="1">
            <a:spLocks/>
          </p:cNvSpPr>
          <p:nvPr/>
        </p:nvSpPr>
        <p:spPr>
          <a:xfrm>
            <a:off x="2619036" y="2641734"/>
            <a:ext cx="759136" cy="844318"/>
          </a:xfrm>
          <a:prstGeom prst="rect">
            <a:avLst/>
          </a:prstGeom>
          <a:noFill/>
        </p:spPr>
        <p:txBody>
          <a:bodyPr vert="horz" lIns="0" tIns="180000" rIns="91440" bIns="18000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2400" b="1" i="0" kern="1200" baseline="0">
                <a:solidFill>
                  <a:srgbClr val="31418D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pl-PL" sz="5400" dirty="0" smtClean="0"/>
              <a:t>+</a:t>
            </a:r>
            <a:endParaRPr lang="pl-PL" sz="5400" dirty="0"/>
          </a:p>
        </p:txBody>
      </p:sp>
      <p:sp>
        <p:nvSpPr>
          <p:cNvPr id="4" name="Prostokąt 3"/>
          <p:cNvSpPr/>
          <p:nvPr/>
        </p:nvSpPr>
        <p:spPr>
          <a:xfrm>
            <a:off x="6213225" y="4015056"/>
            <a:ext cx="2881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hlinkClick r:id="rId3"/>
              </a:rPr>
              <a:t>https://mapbook.uke.gov.pl/</a:t>
            </a:r>
            <a:endParaRPr lang="pl-PL" dirty="0"/>
          </a:p>
        </p:txBody>
      </p:sp>
      <p:sp>
        <p:nvSpPr>
          <p:cNvPr id="12" name="AutoShape 2" descr="Znalezione obrazy dla zapytania qgis ikon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" name="AutoShape 5" descr="Znalezione obrazy dla zapytania python ikon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960" y="4989662"/>
            <a:ext cx="1416361" cy="1416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308" y="1396921"/>
            <a:ext cx="1390370" cy="139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75" y="1807182"/>
            <a:ext cx="8445418" cy="4865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47" y="5079223"/>
            <a:ext cx="580072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wal 1"/>
          <p:cNvSpPr/>
          <p:nvPr/>
        </p:nvSpPr>
        <p:spPr>
          <a:xfrm>
            <a:off x="2533720" y="1866608"/>
            <a:ext cx="351984" cy="290207"/>
          </a:xfrm>
          <a:prstGeom prst="ellipse">
            <a:avLst/>
          </a:prstGeom>
          <a:noFill/>
          <a:ln w="28575">
            <a:solidFill>
              <a:srgbClr val="3141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83" y="1757717"/>
            <a:ext cx="6895705" cy="458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ytuł 1"/>
          <p:cNvSpPr txBox="1">
            <a:spLocks/>
          </p:cNvSpPr>
          <p:nvPr/>
        </p:nvSpPr>
        <p:spPr>
          <a:xfrm>
            <a:off x="7479664" y="4182372"/>
            <a:ext cx="759136" cy="844318"/>
          </a:xfrm>
          <a:prstGeom prst="rect">
            <a:avLst/>
          </a:prstGeom>
          <a:noFill/>
        </p:spPr>
        <p:txBody>
          <a:bodyPr vert="horz" lIns="0" tIns="180000" rIns="91440" bIns="18000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2400" b="1" i="0" kern="1200" baseline="0">
                <a:solidFill>
                  <a:srgbClr val="31418D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pl-PL" sz="5400" dirty="0" smtClean="0"/>
              <a:t>+</a:t>
            </a:r>
            <a:endParaRPr lang="pl-PL" sz="5400" dirty="0"/>
          </a:p>
        </p:txBody>
      </p:sp>
    </p:spTree>
    <p:extLst>
      <p:ext uri="{BB962C8B-B14F-4D97-AF65-F5344CB8AC3E}">
        <p14:creationId xmlns:p14="http://schemas.microsoft.com/office/powerpoint/2010/main" val="254621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4" grpId="0"/>
      <p:bldP spid="23" grpId="0" animBg="1"/>
      <p:bldP spid="23" grpId="1" animBg="1"/>
      <p:bldP spid="25" grpId="0"/>
    </p:bldLst>
  </p:timing>
</p:sld>
</file>

<file path=ppt/theme/theme1.xml><?xml version="1.0" encoding="utf-8"?>
<a:theme xmlns:a="http://schemas.openxmlformats.org/drawingml/2006/main" name="UKE">
  <a:themeElements>
    <a:clrScheme name="UKE 1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30418D"/>
      </a:accent1>
      <a:accent2>
        <a:srgbClr val="C7D540"/>
      </a:accent2>
      <a:accent3>
        <a:srgbClr val="494949"/>
      </a:accent3>
      <a:accent4>
        <a:srgbClr val="808080"/>
      </a:accent4>
      <a:accent5>
        <a:srgbClr val="6986C3"/>
      </a:accent5>
      <a:accent6>
        <a:srgbClr val="1A3069"/>
      </a:accent6>
      <a:hlink>
        <a:srgbClr val="5F5F5F"/>
      </a:hlink>
      <a:folHlink>
        <a:srgbClr val="91919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O" id="{A7A40E43-D944-BD46-A227-3FFF8133BE1A}" vid="{A40116B2-3095-E44C-9D9F-472919645141}"/>
    </a:ext>
  </a:extLst>
</a:theme>
</file>

<file path=ppt/theme/theme2.xml><?xml version="1.0" encoding="utf-8"?>
<a:theme xmlns:a="http://schemas.openxmlformats.org/drawingml/2006/main" name="UKE z nazwą Departamentu">
  <a:themeElements>
    <a:clrScheme name="UKE 1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30418D"/>
      </a:accent1>
      <a:accent2>
        <a:srgbClr val="C7D540"/>
      </a:accent2>
      <a:accent3>
        <a:srgbClr val="494949"/>
      </a:accent3>
      <a:accent4>
        <a:srgbClr val="808080"/>
      </a:accent4>
      <a:accent5>
        <a:srgbClr val="6986C3"/>
      </a:accent5>
      <a:accent6>
        <a:srgbClr val="1A3069"/>
      </a:accent6>
      <a:hlink>
        <a:srgbClr val="5F5F5F"/>
      </a:hlink>
      <a:folHlink>
        <a:srgbClr val="91919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O" id="{A7A40E43-D944-BD46-A227-3FFF8133BE1A}" vid="{A40116B2-3095-E44C-9D9F-472919645141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5316</TotalTime>
  <Words>677</Words>
  <Application>Microsoft Office PowerPoint</Application>
  <PresentationFormat>Pokaz na ekranie (4:3)</PresentationFormat>
  <Paragraphs>160</Paragraphs>
  <Slides>14</Slides>
  <Notes>2</Notes>
  <HiddenSlides>0</HiddenSlides>
  <MMClips>0</MMClips>
  <ScaleCrop>false</ScaleCrop>
  <HeadingPairs>
    <vt:vector size="8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2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Calibri Regular</vt:lpstr>
      <vt:lpstr>Courier New</vt:lpstr>
      <vt:lpstr>Helvetica</vt:lpstr>
      <vt:lpstr>UKE</vt:lpstr>
      <vt:lpstr>UKE z nazwą Departamentu</vt:lpstr>
      <vt:lpstr>Acrobat Document</vt:lpstr>
      <vt:lpstr>Wykorzystanie rozwiązań Open Source, w tym QGIS, w przetwarzaniu i wizualizacji  danych telekomunikacyjnych</vt:lpstr>
      <vt:lpstr>Agenda</vt:lpstr>
      <vt:lpstr>Model infrastruktury telekomunikacyjnej</vt:lpstr>
      <vt:lpstr>Prezentacja programu PowerPoint</vt:lpstr>
      <vt:lpstr>Wyznaczanie białych plam</vt:lpstr>
      <vt:lpstr>Trasowanie sieci – wyznaczanie optymalnego przebiegu</vt:lpstr>
      <vt:lpstr>Wyznaczanie obszarów konkursowych</vt:lpstr>
      <vt:lpstr>Atlas szerokopasmowego dostępu do Internetu</vt:lpstr>
      <vt:lpstr>Atlas szerokopasmowego dostępu do Internetu</vt:lpstr>
      <vt:lpstr>Prezentacja programu PowerPoint</vt:lpstr>
      <vt:lpstr>Punkt Informacyjny ds. Telekomunikacji </vt:lpstr>
      <vt:lpstr>Punkt Informacyjny ds. Telekomunikacji </vt:lpstr>
      <vt:lpstr>Punkt Informacyjny ds. Telekomunikacji 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Przemysław Łacek</dc:creator>
  <cp:lastModifiedBy>Kwaczyński Marcin</cp:lastModifiedBy>
  <cp:revision>769</cp:revision>
  <cp:lastPrinted>2019-06-25T14:16:31Z</cp:lastPrinted>
  <dcterms:created xsi:type="dcterms:W3CDTF">2016-10-18T08:55:27Z</dcterms:created>
  <dcterms:modified xsi:type="dcterms:W3CDTF">2019-06-26T06:32:02Z</dcterms:modified>
</cp:coreProperties>
</file>